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3539"/>
  </p:normalViewPr>
  <p:slideViewPr>
    <p:cSldViewPr snapToGrid="0" snapToObjects="1">
      <p:cViewPr varScale="1">
        <p:scale>
          <a:sx n="102" d="100"/>
          <a:sy n="102" d="100"/>
        </p:scale>
        <p:origin x="1104" y="114"/>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2/27/2025</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2/27/2025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8" name="Picture 7">
            <a:extLst>
              <a:ext uri="{FF2B5EF4-FFF2-40B4-BE49-F238E27FC236}">
                <a16:creationId xmlns:a16="http://schemas.microsoft.com/office/drawing/2014/main" id="{B274838C-C885-4ADB-8E29-C9ED539D39E1}"/>
              </a:ext>
            </a:extLst>
          </p:cNvPr>
          <p:cNvPicPr>
            <a:picLocks noChangeAspect="1"/>
          </p:cNvPicPr>
          <p:nvPr userDrawn="1"/>
        </p:nvPicPr>
        <p:blipFill>
          <a:blip r:embed="rId2"/>
          <a:stretch>
            <a:fillRect/>
          </a:stretch>
        </p:blipFill>
        <p:spPr>
          <a:xfrm>
            <a:off x="10455700" y="187496"/>
            <a:ext cx="1126700" cy="792404"/>
          </a:xfrm>
          <a:prstGeom prst="rect">
            <a:avLst/>
          </a:prstGeom>
        </p:spPr>
      </p:pic>
      <p:sp>
        <p:nvSpPr>
          <p:cNvPr id="11" name="Rectangle 10">
            <a:extLst>
              <a:ext uri="{FF2B5EF4-FFF2-40B4-BE49-F238E27FC236}">
                <a16:creationId xmlns:a16="http://schemas.microsoft.com/office/drawing/2014/main" id="{0BABD148-2958-44AF-AD75-D91804DB5B4E}"/>
              </a:ext>
            </a:extLst>
          </p:cNvPr>
          <p:cNvSpPr/>
          <p:nvPr userDrawn="1"/>
        </p:nvSpPr>
        <p:spPr>
          <a:xfrm>
            <a:off x="0" y="6126163"/>
            <a:ext cx="12192000" cy="1476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Picture 11">
            <a:extLst>
              <a:ext uri="{FF2B5EF4-FFF2-40B4-BE49-F238E27FC236}">
                <a16:creationId xmlns:a16="http://schemas.microsoft.com/office/drawing/2014/main" id="{2CEB8740-CB77-4D60-AEAC-15124AAA94D0}"/>
              </a:ext>
            </a:extLst>
          </p:cNvPr>
          <p:cNvPicPr>
            <a:picLocks noChangeAspect="1"/>
          </p:cNvPicPr>
          <p:nvPr userDrawn="1"/>
        </p:nvPicPr>
        <p:blipFill>
          <a:blip r:embed="rId3"/>
          <a:stretch>
            <a:fillRect/>
          </a:stretch>
        </p:blipFill>
        <p:spPr>
          <a:xfrm>
            <a:off x="720000" y="6424258"/>
            <a:ext cx="1850665" cy="118443"/>
          </a:xfrm>
          <a:prstGeom prst="rect">
            <a:avLst/>
          </a:prstGeom>
        </p:spPr>
      </p:pic>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EREC L44 Issue 2 2025</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3 February 2025</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idx="4294967295"/>
          </p:nvPr>
        </p:nvSpPr>
        <p:spPr>
          <a:xfrm>
            <a:off x="309564" y="188914"/>
            <a:ext cx="7129463" cy="719137"/>
          </a:xfrm>
        </p:spPr>
        <p:txBody>
          <a:bodyPr/>
          <a:lstStyle/>
          <a:p>
            <a:pPr eaLnBrk="1" hangingPunct="1">
              <a:defRPr/>
            </a:pPr>
            <a:r>
              <a:rPr sz="2400" dirty="0"/>
              <a:t>ENA EREC </a:t>
            </a:r>
            <a:r>
              <a:rPr lang="en-US" sz="2400" dirty="0"/>
              <a:t>L44</a:t>
            </a:r>
            <a:r>
              <a:rPr sz="2400" dirty="0"/>
              <a:t> Issue </a:t>
            </a:r>
            <a:r>
              <a:rPr lang="en-US" sz="2400" dirty="0"/>
              <a:t>2</a:t>
            </a:r>
            <a:r>
              <a:rPr sz="2400" dirty="0"/>
              <a:t> 202</a:t>
            </a:r>
            <a:r>
              <a:rPr lang="en-US" sz="2400" dirty="0"/>
              <a:t>5</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2631465" y="1094349"/>
            <a:ext cx="5989787" cy="1441420"/>
          </a:xfrm>
          <a:ln/>
        </p:spPr>
        <p:txBody>
          <a:bodyPr wrap="square">
            <a:spAutoFit/>
          </a:bodyPr>
          <a:lstStyle/>
          <a:p>
            <a:pPr marL="0" indent="0">
              <a:spcBef>
                <a:spcPts val="500"/>
              </a:spcBef>
              <a:spcAft>
                <a:spcPts val="1000"/>
              </a:spcAft>
              <a:buNone/>
            </a:pPr>
            <a:r>
              <a:rPr lang="en-GB" sz="2400" b="1" u="sng" dirty="0">
                <a:solidFill>
                  <a:srgbClr val="1F538D"/>
                </a:solidFill>
                <a:cs typeface="Arial" panose="020B0604020202020204" pitchFamily="34" charset="0"/>
              </a:rPr>
              <a:t>Separation between Wind Turbines and Overhead Lines: Principles of Good Practice</a:t>
            </a:r>
          </a:p>
          <a:p>
            <a:pPr algn="ctr">
              <a:spcBef>
                <a:spcPct val="50000"/>
              </a:spcBef>
              <a:buFont typeface="Arial" panose="020B0604020202020204" pitchFamily="34" charset="0"/>
              <a:buNone/>
            </a:pP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309564" y="2187210"/>
            <a:ext cx="11438731" cy="9360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sz="1800" b="1" dirty="0">
                <a:solidFill>
                  <a:schemeClr val="bg1"/>
                </a:solidFill>
                <a:cs typeface="Times New Roman" panose="02020603050405020304" pitchFamily="18" charset="0"/>
              </a:rPr>
              <a:t>Provides appropriate guidance for Participating Companies when considering appropriate separation between Wind Turbines and Overhead Lines.</a:t>
            </a:r>
          </a:p>
          <a:p>
            <a:pPr marL="0" indent="0">
              <a:spcBef>
                <a:spcPct val="50000"/>
              </a:spcBef>
              <a:buNone/>
              <a:defRPr/>
            </a:pPr>
            <a:endParaRPr lang="en-GB" sz="1800" b="1" dirty="0">
              <a:solidFill>
                <a:schemeClr val="bg1"/>
              </a:solidFill>
              <a:cs typeface="Times New Roman" panose="02020603050405020304" pitchFamily="18" charset="0"/>
            </a:endParaRPr>
          </a:p>
          <a:p>
            <a:pPr marL="0" indent="0">
              <a:spcBef>
                <a:spcPct val="50000"/>
              </a:spcBef>
              <a:buNone/>
              <a:defRPr/>
            </a:pPr>
            <a:endParaRPr lang="en-GB" altLang="en-US" sz="1800" b="1" dirty="0">
              <a:solidFill>
                <a:schemeClr val="bg1"/>
              </a:solidFill>
              <a:cs typeface="Times New Roman" panose="02020603050405020304" pitchFamily="18" charset="0"/>
            </a:endParaRP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208984" y="3209807"/>
            <a:ext cx="5316795" cy="2187137"/>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182563" lvl="2" indent="-174625">
              <a:lnSpc>
                <a:spcPct val="110000"/>
              </a:lnSpc>
              <a:spcBef>
                <a:spcPts val="200"/>
              </a:spcBef>
              <a:buClr>
                <a:schemeClr val="accent4"/>
              </a:buClr>
              <a:defRPr/>
            </a:pPr>
            <a:r>
              <a:rPr lang="en-US" sz="1300" dirty="0">
                <a:latin typeface="+mn-lt"/>
              </a:rPr>
              <a:t>This EREC shall apply to all designs of wind turbines and overhead lines of all voltages and considers three principal areas:</a:t>
            </a:r>
            <a:endParaRPr lang="en-GB" sz="1300" dirty="0">
              <a:latin typeface="+mn-lt"/>
            </a:endParaRPr>
          </a:p>
          <a:p>
            <a:pPr marL="1143000" lvl="1">
              <a:spcBef>
                <a:spcPts val="500"/>
              </a:spcBef>
              <a:spcAft>
                <a:spcPts val="500"/>
              </a:spcAft>
              <a:buFont typeface="Symbol" panose="05050102010706020507" pitchFamily="18" charset="2"/>
              <a:buChar char=""/>
              <a:tabLst>
                <a:tab pos="215900" algn="l"/>
                <a:tab pos="215900" algn="l"/>
                <a:tab pos="457200" algn="l"/>
              </a:tabLst>
            </a:pPr>
            <a:r>
              <a:rPr lang="en-GB" sz="1300" dirty="0">
                <a:latin typeface="+mn-lt"/>
              </a:rPr>
              <a:t>Toppling distances of wind turbines.</a:t>
            </a:r>
          </a:p>
          <a:p>
            <a:pPr marL="1143000" lvl="1">
              <a:spcBef>
                <a:spcPts val="500"/>
              </a:spcBef>
              <a:spcAft>
                <a:spcPts val="500"/>
              </a:spcAft>
              <a:buFont typeface="Symbol" panose="05050102010706020507" pitchFamily="18" charset="2"/>
              <a:buChar char=""/>
              <a:tabLst>
                <a:tab pos="215900" algn="l"/>
                <a:tab pos="215900" algn="l"/>
                <a:tab pos="457200" algn="l"/>
              </a:tabLst>
            </a:pPr>
            <a:r>
              <a:rPr lang="en-GB" sz="1300" dirty="0">
                <a:latin typeface="+mn-lt"/>
              </a:rPr>
              <a:t>Wake effects on overhead lines.</a:t>
            </a:r>
          </a:p>
          <a:p>
            <a:pPr marL="1143000" lvl="1">
              <a:spcBef>
                <a:spcPts val="500"/>
              </a:spcBef>
              <a:spcAft>
                <a:spcPts val="500"/>
              </a:spcAft>
              <a:buFont typeface="Symbol" panose="05050102010706020507" pitchFamily="18" charset="2"/>
              <a:buChar char=""/>
              <a:tabLst>
                <a:tab pos="215900" algn="l"/>
                <a:tab pos="215900" algn="l"/>
                <a:tab pos="457200" algn="l"/>
              </a:tabLst>
            </a:pPr>
            <a:r>
              <a:rPr lang="en-GB" sz="1300" dirty="0">
                <a:latin typeface="+mn-lt"/>
              </a:rPr>
              <a:t>Planning and maintenance.</a:t>
            </a:r>
          </a:p>
          <a:p>
            <a:pPr marL="182563" lvl="2" indent="-174625">
              <a:lnSpc>
                <a:spcPct val="110000"/>
              </a:lnSpc>
              <a:spcBef>
                <a:spcPts val="200"/>
              </a:spcBef>
              <a:buClr>
                <a:schemeClr val="accent4"/>
              </a:buClr>
              <a:defRPr/>
            </a:pPr>
            <a:r>
              <a:rPr lang="en-GB" sz="1300" dirty="0">
                <a:latin typeface="+mn-lt"/>
              </a:rPr>
              <a:t>This EREC does not cover building mounted turbines.</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941646" y="3361990"/>
            <a:ext cx="4032250" cy="597984"/>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182563" lvl="2" indent="-174625">
              <a:lnSpc>
                <a:spcPct val="110000"/>
              </a:lnSpc>
              <a:spcBef>
                <a:spcPts val="200"/>
              </a:spcBef>
              <a:buClr>
                <a:schemeClr val="accent4"/>
              </a:buClr>
              <a:defRPr/>
            </a:pPr>
            <a:r>
              <a:rPr lang="en-GB" altLang="en-US" sz="1300" dirty="0">
                <a:latin typeface="+mn-lt"/>
              </a:rPr>
              <a:t>1</a:t>
            </a:r>
            <a:r>
              <a:rPr lang="en-GB" altLang="en-US" sz="1300" baseline="30000" dirty="0">
                <a:latin typeface="+mn-lt"/>
              </a:rPr>
              <a:t>st</a:t>
            </a:r>
            <a:r>
              <a:rPr lang="en-GB" altLang="en-US" sz="1300" dirty="0">
                <a:latin typeface="+mn-lt"/>
              </a:rPr>
              <a:t> Issue: August 2012 – Published</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1821800"/>
            <a:ext cx="22958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DOCUMENT PURPOSE</a:t>
            </a:r>
            <a:endParaRPr lang="en-GB" altLang="en-US" sz="1800" b="1" dirty="0">
              <a:solidFill>
                <a:srgbClr val="1F538D"/>
              </a:solidFill>
              <a:cs typeface="Times New Roman" panose="02020603050405020304" pitchFamily="18" charset="0"/>
            </a:endParaRPr>
          </a:p>
        </p:txBody>
      </p:sp>
      <p:sp>
        <p:nvSpPr>
          <p:cNvPr id="8" name="Slide Number Placeholder 5">
            <a:extLst>
              <a:ext uri="{FF2B5EF4-FFF2-40B4-BE49-F238E27FC236}">
                <a16:creationId xmlns:a16="http://schemas.microsoft.com/office/drawing/2014/main" id="{7171B638-E59B-4A14-8066-7B4E0DB892B7}"/>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2</a:t>
            </a:fld>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idx="4294967295"/>
          </p:nvPr>
        </p:nvSpPr>
        <p:spPr>
          <a:xfrm>
            <a:off x="367505" y="188914"/>
            <a:ext cx="7129463" cy="719137"/>
          </a:xfrm>
        </p:spPr>
        <p:txBody>
          <a:bodyPr/>
          <a:lstStyle/>
          <a:p>
            <a:pPr eaLnBrk="1" hangingPunct="1">
              <a:defRPr/>
            </a:pPr>
            <a:r>
              <a:rPr sz="2400" dirty="0"/>
              <a:t>ENA EREC </a:t>
            </a:r>
            <a:r>
              <a:rPr lang="en-US" sz="2400" dirty="0"/>
              <a:t>L44 Issue 2 2025</a:t>
            </a:r>
            <a:br>
              <a:rPr sz="2400" dirty="0"/>
            </a:br>
            <a:r>
              <a:rPr sz="2400" dirty="0"/>
              <a:t>Revision Summary</a:t>
            </a:r>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4" y="1328737"/>
            <a:ext cx="8235319" cy="4488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endParaRPr lang="en-US" altLang="en-US" sz="1900" dirty="0">
              <a:latin typeface="+mn-lt"/>
            </a:endParaRPr>
          </a:p>
          <a:p>
            <a:pPr marL="266700" lvl="2" indent="-258763">
              <a:lnSpc>
                <a:spcPts val="2200"/>
              </a:lnSpc>
              <a:spcBef>
                <a:spcPts val="400"/>
              </a:spcBef>
              <a:buClr>
                <a:schemeClr val="accent4"/>
              </a:buClr>
            </a:pPr>
            <a:r>
              <a:rPr lang="en-GB" sz="1800" dirty="0">
                <a:effectLst/>
                <a:latin typeface="Arial" panose="020B0604020202020204" pitchFamily="34" charset="0"/>
                <a:ea typeface="Times New Roman" panose="02020603050405020304" pitchFamily="18" charset="0"/>
                <a:cs typeface="Arial" panose="020B0604020202020204" pitchFamily="34" charset="0"/>
              </a:rPr>
              <a:t>Normative references.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Addition of BS EN 50341-2-4 to Standards publications. General updating of all references.</a:t>
            </a:r>
          </a:p>
          <a:p>
            <a:pPr marL="266700" lvl="2" indent="-258763">
              <a:lnSpc>
                <a:spcPts val="2200"/>
              </a:lnSpc>
              <a:spcBef>
                <a:spcPts val="400"/>
              </a:spcBef>
              <a:buClr>
                <a:schemeClr val="accent4"/>
              </a:buClr>
            </a:pPr>
            <a:r>
              <a:rPr lang="en-GB" sz="1800" dirty="0">
                <a:latin typeface="Arial" panose="020B0604020202020204" pitchFamily="34" charset="0"/>
                <a:ea typeface="Times New Roman" panose="02020603050405020304" pitchFamily="18" charset="0"/>
                <a:cs typeface="Times New Roman" panose="02020603050405020304" pitchFamily="18" charset="0"/>
              </a:rPr>
              <a:t>Terms and definitions.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Addition of ‘CFD’, ‘Separation distance’ and ‘Wake’. Capitalisation of terms and definitions amended to align with EREC G0.</a:t>
            </a:r>
          </a:p>
          <a:p>
            <a:pPr marL="266700" lvl="2" indent="-258763">
              <a:lnSpc>
                <a:spcPts val="2200"/>
              </a:lnSpc>
              <a:spcBef>
                <a:spcPts val="400"/>
              </a:spcBef>
              <a:buClr>
                <a:schemeClr val="accent4"/>
              </a:buClr>
            </a:pPr>
            <a:r>
              <a:rPr lang="en-GB" sz="1800" dirty="0">
                <a:latin typeface="Arial" panose="020B0604020202020204" pitchFamily="34" charset="0"/>
                <a:ea typeface="Times New Roman" panose="02020603050405020304" pitchFamily="18" charset="0"/>
                <a:cs typeface="Times New Roman" panose="02020603050405020304" pitchFamily="18" charset="0"/>
              </a:rPr>
              <a:t>Wake effects.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Significant overhaul of section to focus on methodology to incorporate German NNA document calculation and inclusion of diagram to explain the proposed assessment of the Separation distance. As well as amendments to Risk Mitigation measures.</a:t>
            </a:r>
          </a:p>
          <a:p>
            <a:pPr marL="266700" lvl="2" indent="-258763">
              <a:lnSpc>
                <a:spcPts val="2200"/>
              </a:lnSpc>
              <a:spcBef>
                <a:spcPts val="400"/>
              </a:spcBef>
              <a:buClr>
                <a:schemeClr val="accent4"/>
              </a:buClr>
            </a:pPr>
            <a:r>
              <a:rPr lang="en-GB" sz="1800" dirty="0">
                <a:latin typeface="Arial" panose="020B0604020202020204" pitchFamily="34" charset="0"/>
                <a:ea typeface="Times New Roman" panose="02020603050405020304" pitchFamily="18" charset="0"/>
                <a:cs typeface="Times New Roman" panose="02020603050405020304" pitchFamily="18" charset="0"/>
              </a:rPr>
              <a:t>Conductor icing.</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 Addition of NEW clause on Conductor Icing as added risk assessment category.</a:t>
            </a:r>
          </a:p>
          <a:p>
            <a:pPr marL="266700" lvl="2" indent="-258763">
              <a:lnSpc>
                <a:spcPts val="2200"/>
              </a:lnSpc>
              <a:spcBef>
                <a:spcPts val="400"/>
              </a:spcBef>
              <a:buClr>
                <a:schemeClr val="accent4"/>
              </a:buClr>
            </a:pPr>
            <a:endParaRPr lang="en-US" altLang="en-US" sz="1900" dirty="0">
              <a:latin typeface="+mn-lt"/>
            </a:endParaRPr>
          </a:p>
          <a:p>
            <a:pPr marL="266700" lvl="2" indent="-258763">
              <a:lnSpc>
                <a:spcPts val="2200"/>
              </a:lnSpc>
              <a:spcBef>
                <a:spcPts val="400"/>
              </a:spcBef>
              <a:buClr>
                <a:schemeClr val="accent4"/>
              </a:buClr>
            </a:pPr>
            <a:endParaRPr lang="en-GB" sz="1900" dirty="0">
              <a:latin typeface="+mn-lt"/>
            </a:endParaRPr>
          </a:p>
          <a:p>
            <a:pPr marL="266700" lvl="2" indent="-258763">
              <a:lnSpc>
                <a:spcPts val="2200"/>
              </a:lnSpc>
              <a:spcBef>
                <a:spcPts val="400"/>
              </a:spcBef>
              <a:buClr>
                <a:schemeClr val="accent4"/>
              </a:buClr>
            </a:pPr>
            <a:endParaRPr lang="en-US" altLang="en-US" sz="1900" dirty="0">
              <a:latin typeface="+mn-lt"/>
            </a:endParaRP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206210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b="1" dirty="0">
                <a:solidFill>
                  <a:schemeClr val="bg1"/>
                </a:solidFill>
                <a:cs typeface="Times New Roman" panose="02020603050405020304" pitchFamily="18" charset="0"/>
              </a:rPr>
              <a:t>Amendment to references.</a:t>
            </a:r>
          </a:p>
          <a:p>
            <a:pPr marL="0" indent="0">
              <a:spcBef>
                <a:spcPct val="50000"/>
              </a:spcBef>
              <a:buNone/>
              <a:defRPr/>
            </a:pPr>
            <a:endParaRPr lang="en-GB" altLang="en-US" b="1" dirty="0">
              <a:solidFill>
                <a:schemeClr val="bg1"/>
              </a:solidFill>
              <a:cs typeface="Times New Roman" panose="02020603050405020304" pitchFamily="18" charset="0"/>
            </a:endParaRPr>
          </a:p>
          <a:p>
            <a:pPr marL="0" indent="0">
              <a:spcBef>
                <a:spcPct val="50000"/>
              </a:spcBef>
              <a:buNone/>
              <a:defRPr/>
            </a:pPr>
            <a:r>
              <a:rPr lang="en-GB" altLang="en-US" b="1" dirty="0">
                <a:solidFill>
                  <a:schemeClr val="bg1"/>
                </a:solidFill>
                <a:cs typeface="Times New Roman" panose="02020603050405020304" pitchFamily="18" charset="0"/>
              </a:rPr>
              <a:t>Significant change to wake effects assessment to include quantitative methodology taken from German NNA document.</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FFC00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Medium</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
        <p:nvSpPr>
          <p:cNvPr id="8" name="Slide Number Placeholder 5">
            <a:extLst>
              <a:ext uri="{FF2B5EF4-FFF2-40B4-BE49-F238E27FC236}">
                <a16:creationId xmlns:a16="http://schemas.microsoft.com/office/drawing/2014/main" id="{2F842C71-138B-4F32-80C1-F5FC3D8503AB}"/>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idx="4294967295"/>
          </p:nvPr>
        </p:nvSpPr>
        <p:spPr>
          <a:xfrm>
            <a:off x="334962" y="188914"/>
            <a:ext cx="7129463" cy="719137"/>
          </a:xfrm>
        </p:spPr>
        <p:txBody>
          <a:bodyPr/>
          <a:lstStyle/>
          <a:p>
            <a:pPr eaLnBrk="1" hangingPunct="1">
              <a:defRPr/>
            </a:pPr>
            <a:r>
              <a:rPr sz="2400" dirty="0"/>
              <a:t>ENA EREC </a:t>
            </a:r>
            <a:r>
              <a:rPr lang="en-US" sz="2400" dirty="0"/>
              <a:t>L44 Issue 2 2025</a:t>
            </a:r>
            <a:br>
              <a:rPr sz="2400" dirty="0"/>
            </a:br>
            <a:r>
              <a:rPr sz="2400" dirty="0"/>
              <a:t>Revision Summary</a:t>
            </a:r>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marL="266700" lvl="2" indent="-258763">
              <a:lnSpc>
                <a:spcPts val="2200"/>
              </a:lnSpc>
              <a:spcBef>
                <a:spcPts val="400"/>
              </a:spcBef>
              <a:buClr>
                <a:schemeClr val="accent4"/>
              </a:buClr>
            </a:pPr>
            <a:r>
              <a:rPr lang="en-GB" altLang="en-US" sz="1900" dirty="0">
                <a:latin typeface="+mn-lt"/>
              </a:rPr>
              <a:t>Primarily, staff, who are tasked with reporting electrical network faults to </a:t>
            </a:r>
            <a:r>
              <a:rPr lang="en-GB" altLang="en-US" sz="1900" dirty="0" err="1">
                <a:latin typeface="+mn-lt"/>
              </a:rPr>
              <a:t>NaFIRs</a:t>
            </a:r>
            <a:r>
              <a:rPr lang="en-GB" altLang="en-US" sz="1900" dirty="0">
                <a:latin typeface="+mn-lt"/>
              </a:rPr>
              <a:t>. ENA Member Companies should review their relevant documentation and  update, as necessary.</a:t>
            </a:r>
          </a:p>
        </p:txBody>
      </p:sp>
      <p:sp>
        <p:nvSpPr>
          <p:cNvPr id="7" name="Rectangle 6">
            <a:extLst>
              <a:ext uri="{FF2B5EF4-FFF2-40B4-BE49-F238E27FC236}">
                <a16:creationId xmlns:a16="http://schemas.microsoft.com/office/drawing/2014/main" id="{A720A030-5C7C-4171-851F-6916CE9D5CA3}"/>
              </a:ext>
            </a:extLst>
          </p:cNvPr>
          <p:cNvSpPr/>
          <p:nvPr/>
        </p:nvSpPr>
        <p:spPr>
          <a:xfrm>
            <a:off x="2028031" y="3224804"/>
            <a:ext cx="8135937" cy="64611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00598E"/>
                </a:solidFill>
                <a:cs typeface="Times New Roman" panose="02020603050405020304" pitchFamily="18" charset="0"/>
              </a:rPr>
              <a:t>Although only a minor revision, the additional guidance should be useful for staff of ENA Member Companies</a:t>
            </a:r>
          </a:p>
        </p:txBody>
      </p:sp>
      <p:sp>
        <p:nvSpPr>
          <p:cNvPr id="5" name="Slide Number Placeholder 5">
            <a:extLst>
              <a:ext uri="{FF2B5EF4-FFF2-40B4-BE49-F238E27FC236}">
                <a16:creationId xmlns:a16="http://schemas.microsoft.com/office/drawing/2014/main" id="{8DEDC040-8DF7-4935-922B-0D654373E32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idx="4294967295"/>
          </p:nvPr>
        </p:nvSpPr>
        <p:spPr>
          <a:xfrm>
            <a:off x="348798" y="188914"/>
            <a:ext cx="7129463" cy="719137"/>
          </a:xfrm>
        </p:spPr>
        <p:txBody>
          <a:bodyPr/>
          <a:lstStyle/>
          <a:p>
            <a:pPr>
              <a:defRPr/>
            </a:pPr>
            <a:r>
              <a:rPr sz="2400" dirty="0"/>
              <a:t>ENA EREC </a:t>
            </a:r>
            <a:r>
              <a:rPr lang="en-US" sz="2400" dirty="0"/>
              <a:t>L44 Issue 2 2025</a:t>
            </a:r>
            <a:br>
              <a:rPr sz="2400" dirty="0">
                <a:solidFill>
                  <a:prstClr val="white"/>
                </a:solidFill>
              </a:rPr>
            </a:br>
            <a:r>
              <a:rPr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1919482814"/>
              </p:ext>
            </p:extLst>
          </p:nvPr>
        </p:nvGraphicFramePr>
        <p:xfrm>
          <a:off x="2568218" y="1817791"/>
          <a:ext cx="6517140" cy="3702050"/>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mn-ea"/>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kern="1200" dirty="0">
                          <a:solidFill>
                            <a:srgbClr val="000000"/>
                          </a:solidFill>
                          <a:effectLst/>
                        </a:rPr>
                        <a:t>Nil</a:t>
                      </a:r>
                      <a:endParaRPr lang="en-GB" sz="1100" kern="1200" dirty="0">
                        <a:solidFill>
                          <a:srgbClr val="000000"/>
                        </a:solidFill>
                        <a:effectLst/>
                        <a:latin typeface="+mn-lt"/>
                        <a:ea typeface="+mn-ea"/>
                        <a:cs typeface="+mn-cs"/>
                      </a:endParaRPr>
                    </a:p>
                  </a:txBody>
                  <a:tcPr marL="60436" marR="60436" marT="0" marB="0"/>
                </a:tc>
                <a:tc>
                  <a:txBody>
                    <a:bodyPr/>
                    <a:lstStyle/>
                    <a:p>
                      <a:pPr marL="0" marR="0">
                        <a:spcBef>
                          <a:spcPts val="0"/>
                        </a:spcBef>
                        <a:spcAft>
                          <a:spcPts val="0"/>
                        </a:spcAft>
                      </a:pPr>
                      <a:endParaRPr lang="en-GB" sz="110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3"/>
                  </a:ext>
                </a:extLst>
              </a:tr>
              <a:tr h="586259">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Medium</a:t>
                      </a:r>
                      <a:endParaRPr lang="en-GB" sz="1100" dirty="0">
                        <a:solidFill>
                          <a:srgbClr val="000000"/>
                        </a:solidFill>
                        <a:effectLst/>
                        <a:latin typeface="Arial" panose="020B0604020202020204" pitchFamily="34" charset="0"/>
                        <a:ea typeface="+mn-ea"/>
                      </a:endParaRPr>
                    </a:p>
                  </a:txBody>
                  <a:tcPr marL="60436" marR="60436" marT="0" marB="0">
                    <a:solidFill>
                      <a:srgbClr val="FFC000"/>
                    </a:solidFill>
                  </a:tcPr>
                </a:tc>
                <a:tc>
                  <a:txBody>
                    <a:bodyPr/>
                    <a:lstStyle/>
                    <a:p>
                      <a:pPr marL="0" marR="0">
                        <a:spcBef>
                          <a:spcPts val="0"/>
                        </a:spcBef>
                        <a:spcAft>
                          <a:spcPts val="0"/>
                        </a:spcAft>
                      </a:pPr>
                      <a:r>
                        <a:rPr lang="en-GB" sz="1100" i="0" dirty="0">
                          <a:solidFill>
                            <a:srgbClr val="000000"/>
                          </a:solidFill>
                          <a:effectLst/>
                          <a:latin typeface="+mn-lt"/>
                          <a:ea typeface="+mn-ea"/>
                        </a:rPr>
                        <a:t>Change to assessment procedure to consider wake effects and impact on assets.</a:t>
                      </a: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
        <p:nvSpPr>
          <p:cNvPr id="5" name="Slide Number Placeholder 5">
            <a:extLst>
              <a:ext uri="{FF2B5EF4-FFF2-40B4-BE49-F238E27FC236}">
                <a16:creationId xmlns:a16="http://schemas.microsoft.com/office/drawing/2014/main" id="{5235E6BF-3CD8-4746-8240-CB6A85A9EBC6}"/>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541231" y="1393697"/>
            <a:ext cx="10038896" cy="1410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marL="266700" lvl="2" indent="-258763">
              <a:lnSpc>
                <a:spcPts val="2200"/>
              </a:lnSpc>
              <a:spcBef>
                <a:spcPts val="400"/>
              </a:spcBef>
              <a:buClr>
                <a:schemeClr val="accent4"/>
              </a:buClr>
            </a:pPr>
            <a:r>
              <a:rPr lang="en-GB" altLang="en-US" sz="1900" dirty="0">
                <a:latin typeface="+mn-lt"/>
              </a:rPr>
              <a:t>ENA EREC L44 Issue 2 2025 is a medium revision of Issue 1.</a:t>
            </a:r>
          </a:p>
          <a:p>
            <a:pPr marL="266700" lvl="2" indent="-258763">
              <a:lnSpc>
                <a:spcPts val="2200"/>
              </a:lnSpc>
              <a:spcBef>
                <a:spcPts val="400"/>
              </a:spcBef>
              <a:buClr>
                <a:schemeClr val="accent4"/>
              </a:buClr>
            </a:pPr>
            <a:r>
              <a:rPr lang="en-GB" altLang="en-US" sz="1900" dirty="0">
                <a:latin typeface="+mn-lt"/>
              </a:rPr>
              <a:t>ENA Member Companies to review their relevant documentation regarding separation between wind turbines and overhead lines.</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idx="4294967295"/>
          </p:nvPr>
        </p:nvSpPr>
        <p:spPr>
          <a:xfrm>
            <a:off x="305255" y="188914"/>
            <a:ext cx="7129463" cy="719137"/>
          </a:xfrm>
        </p:spPr>
        <p:txBody>
          <a:bodyPr/>
          <a:lstStyle/>
          <a:p>
            <a:pPr eaLnBrk="1" hangingPunct="1">
              <a:defRPr/>
            </a:pPr>
            <a:r>
              <a:rPr sz="2400" dirty="0"/>
              <a:t>ENA EREC </a:t>
            </a:r>
            <a:r>
              <a:rPr lang="en-US" sz="2400" dirty="0"/>
              <a:t>L44 Issue 2 2025</a:t>
            </a:r>
            <a:br>
              <a:rPr sz="2400" dirty="0"/>
            </a:br>
            <a:r>
              <a:rPr sz="2400" dirty="0"/>
              <a:t>Revision Summary</a:t>
            </a:r>
          </a:p>
        </p:txBody>
      </p:sp>
      <p:sp>
        <p:nvSpPr>
          <p:cNvPr id="8" name="Rectangle 7">
            <a:extLst>
              <a:ext uri="{FF2B5EF4-FFF2-40B4-BE49-F238E27FC236}">
                <a16:creationId xmlns:a16="http://schemas.microsoft.com/office/drawing/2014/main" id="{24B462C5-A605-426F-9F2C-1C198511F91A}"/>
              </a:ext>
            </a:extLst>
          </p:cNvPr>
          <p:cNvSpPr/>
          <p:nvPr/>
        </p:nvSpPr>
        <p:spPr>
          <a:xfrm>
            <a:off x="2927648" y="4287030"/>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
        <p:nvSpPr>
          <p:cNvPr id="5" name="Slide Number Placeholder 5">
            <a:extLst>
              <a:ext uri="{FF2B5EF4-FFF2-40B4-BE49-F238E27FC236}">
                <a16:creationId xmlns:a16="http://schemas.microsoft.com/office/drawing/2014/main" id="{AE073FB1-5B2F-4EB5-A544-A76696150D3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6</a:t>
            </a:fld>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
        <p:nvSpPr>
          <p:cNvPr id="3" name="Slide Number Placeholder 5">
            <a:extLst>
              <a:ext uri="{FF2B5EF4-FFF2-40B4-BE49-F238E27FC236}">
                <a16:creationId xmlns:a16="http://schemas.microsoft.com/office/drawing/2014/main" id="{FBB60B51-3B7E-483C-B3AC-58ECE060DF9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7</a:t>
            </a:fld>
            <a:endParaRPr lang="en-GB" dirty="0"/>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2.xml><?xml version="1.0" encoding="utf-8"?>
<ds:datastoreItem xmlns:ds="http://schemas.openxmlformats.org/officeDocument/2006/customXml" ds:itemID="{561D2EFC-FBD4-40BC-B092-96164D082C9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141</TotalTime>
  <Words>438</Words>
  <Application>Microsoft Office PowerPoint</Application>
  <PresentationFormat>Widescreen</PresentationFormat>
  <Paragraphs>68</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Symbol</vt:lpstr>
      <vt:lpstr>System Font Regular</vt:lpstr>
      <vt:lpstr>Times New Roman</vt:lpstr>
      <vt:lpstr>Office Theme</vt:lpstr>
      <vt:lpstr>Energy Networks Association</vt:lpstr>
      <vt:lpstr>ENA EREC L44 Issue 2 2025 Revision Summary</vt:lpstr>
      <vt:lpstr>ENA EREC L44 Issue 2 2025 Revision Summary</vt:lpstr>
      <vt:lpstr>ENA EREC L44 Issue 2 2025 Revision Summary</vt:lpstr>
      <vt:lpstr>ENA EREC L44 Issue 2 2025 Revision Summary</vt:lpstr>
      <vt:lpstr>ENA EREC L44 Issue 2 2025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Rhys Thomas</cp:lastModifiedBy>
  <cp:revision>28</cp:revision>
  <dcterms:created xsi:type="dcterms:W3CDTF">2021-02-25T16:00:29Z</dcterms:created>
  <dcterms:modified xsi:type="dcterms:W3CDTF">2025-02-27T15:08:31Z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