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78" r:id="rId5"/>
    <p:sldId id="271" r:id="rId6"/>
    <p:sldId id="380" r:id="rId7"/>
    <p:sldId id="393" r:id="rId8"/>
    <p:sldId id="394" r:id="rId9"/>
    <p:sldId id="342"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8E"/>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4"/>
    <p:restoredTop sz="93539"/>
  </p:normalViewPr>
  <p:slideViewPr>
    <p:cSldViewPr snapToGrid="0" snapToObjects="1">
      <p:cViewPr varScale="1">
        <p:scale>
          <a:sx n="102" d="100"/>
          <a:sy n="102" d="100"/>
        </p:scale>
        <p:origin x="1104" y="114"/>
      </p:cViewPr>
      <p:guideLst/>
    </p:cSldViewPr>
  </p:slideViewPr>
  <p:notesTextViewPr>
    <p:cViewPr>
      <p:scale>
        <a:sx n="1" d="1"/>
        <a:sy n="1" d="1"/>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2/27/2025</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2/27/2025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522B108-93A4-4C34-9AAF-50A7E418DA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4127427-3CCB-4920-94AA-3043443A63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244" name="Slide Number Placeholder 3">
            <a:extLst>
              <a:ext uri="{FF2B5EF4-FFF2-40B4-BE49-F238E27FC236}">
                <a16:creationId xmlns:a16="http://schemas.microsoft.com/office/drawing/2014/main" id="{D23264C5-002C-4854-80DA-8BE3AB9CE9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31636A-5F9B-445F-9381-74323699FD5F}" type="slidenum">
              <a:rPr lang="en-GB" altLang="en-US" sz="1000" smtClean="0"/>
              <a:pPr>
                <a:spcBef>
                  <a:spcPct val="0"/>
                </a:spcBef>
              </a:pPr>
              <a:t>2</a:t>
            </a:fld>
            <a:endParaRPr lang="en-GB" alt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BD7CD05-F8BB-46DE-9FA4-26F4FC5FC1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8EE774F-C2EE-4447-9C16-03579DC057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Slide Number Placeholder 3">
            <a:extLst>
              <a:ext uri="{FF2B5EF4-FFF2-40B4-BE49-F238E27FC236}">
                <a16:creationId xmlns:a16="http://schemas.microsoft.com/office/drawing/2014/main" id="{284C8B60-7707-4D67-95EE-EFDEFFA9D2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CD6801-4DB9-4AC5-89A4-E654331A99B7}" type="slidenum">
              <a:rPr lang="en-GB" altLang="en-US" sz="1000" smtClean="0"/>
              <a:pPr>
                <a:spcBef>
                  <a:spcPct val="0"/>
                </a:spcBef>
              </a:pPr>
              <a:t>3</a:t>
            </a:fld>
            <a:endParaRPr lang="en-GB" altLang="en-US"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A9FF489-BFCD-4997-B32A-C065A24C5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B5BC3F8-A917-4A54-9ED9-1E4112D4E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40" name="Slide Number Placeholder 3">
            <a:extLst>
              <a:ext uri="{FF2B5EF4-FFF2-40B4-BE49-F238E27FC236}">
                <a16:creationId xmlns:a16="http://schemas.microsoft.com/office/drawing/2014/main" id="{B1DA86D2-CBC6-4A4A-9005-73456C863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8B87C-27CE-4BF1-9C9D-ADAF7ACA05B4}" type="slidenum">
              <a:rPr lang="en-GB" altLang="en-US" sz="1000" smtClean="0"/>
              <a:pPr>
                <a:spcBef>
                  <a:spcPct val="0"/>
                </a:spcBef>
              </a:pPr>
              <a:t>4</a:t>
            </a:fld>
            <a:endParaRPr lang="en-GB" altLang="en-US"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69F3215-6714-434F-813B-3173FEB4C2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CD015355-F0F7-4825-863C-C0BA6914F0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8631C312-4D4F-4CA2-A960-0F30EFCDF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12FBE6-3081-48C3-8F60-1F17B7D45703}" type="slidenum">
              <a:rPr lang="en-GB" altLang="en-US" smtClean="0">
                <a:latin typeface="Calibri" panose="020F0502020204030204" pitchFamily="34" charset="0"/>
              </a:rPr>
              <a:pPr/>
              <a:t>5</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CB25320-D71D-4770-B23D-763008B8DC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9DEFE23-6FD0-4AA6-A24A-92E7E11D16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436" name="Slide Number Placeholder 3">
            <a:extLst>
              <a:ext uri="{FF2B5EF4-FFF2-40B4-BE49-F238E27FC236}">
                <a16:creationId xmlns:a16="http://schemas.microsoft.com/office/drawing/2014/main" id="{98BD77E0-C34F-4C33-94F5-7429F7B919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AE3E75-7CB1-4A84-A2CE-BF15E3923F23}" type="slidenum">
              <a:rPr lang="en-GB" altLang="en-US" sz="1000" smtClean="0"/>
              <a:pPr>
                <a:spcBef>
                  <a:spcPct val="0"/>
                </a:spcBef>
              </a:pPr>
              <a:t>6</a:t>
            </a:fld>
            <a:endParaRPr lang="en-GB" altLang="en-US" sz="10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Slide Number Placeholder 10">
            <a:extLst>
              <a:ext uri="{FF2B5EF4-FFF2-40B4-BE49-F238E27FC236}">
                <a16:creationId xmlns:a16="http://schemas.microsoft.com/office/drawing/2014/main" id="{04431726-8254-40C4-B122-C4723B9DC610}"/>
              </a:ext>
            </a:extLst>
          </p:cNvPr>
          <p:cNvSpPr txBox="1">
            <a:spLocks/>
          </p:cNvSpPr>
          <p:nvPr/>
        </p:nvSpPr>
        <p:spPr bwMode="auto">
          <a:xfrm>
            <a:off x="239185" y="6524626"/>
            <a:ext cx="673100" cy="333375"/>
          </a:xfrm>
          <a:prstGeom prst="rect">
            <a:avLst/>
          </a:prstGeom>
          <a:noFill/>
          <a:ln>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9CF1DE9-0CDC-467C-8BF1-F93186A249E3}" type="slidenum">
              <a:rPr lang="en-GB" altLang="en-US" sz="1200" smtClean="0">
                <a:solidFill>
                  <a:schemeClr val="bg1"/>
                </a:solidFill>
              </a:rPr>
              <a:pPr eaLnBrk="1" hangingPunct="1">
                <a:defRPr/>
              </a:pPr>
              <a:t>‹#›</a:t>
            </a:fld>
            <a:endParaRPr lang="en-GB" altLang="en-US" sz="1200" b="1" dirty="0">
              <a:solidFill>
                <a:schemeClr val="bg1"/>
              </a:solidFill>
            </a:endParaRPr>
          </a:p>
        </p:txBody>
      </p:sp>
      <p:sp>
        <p:nvSpPr>
          <p:cNvPr id="6" name="TextBox 11">
            <a:extLst>
              <a:ext uri="{FF2B5EF4-FFF2-40B4-BE49-F238E27FC236}">
                <a16:creationId xmlns:a16="http://schemas.microsoft.com/office/drawing/2014/main" id="{A8E2189F-24B6-4B20-8CB1-C9C746EA1982}"/>
              </a:ext>
            </a:extLst>
          </p:cNvPr>
          <p:cNvSpPr txBox="1">
            <a:spLocks noChangeArrowheads="1"/>
          </p:cNvSpPr>
          <p:nvPr/>
        </p:nvSpPr>
        <p:spPr bwMode="auto">
          <a:xfrm>
            <a:off x="4127500" y="6524626"/>
            <a:ext cx="3649133" cy="30797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GB" sz="1400" b="1" dirty="0">
                <a:solidFill>
                  <a:schemeClr val="bg1"/>
                </a:solidFill>
              </a:rPr>
              <a:t>Energy Networks Association</a:t>
            </a:r>
            <a:endParaRPr lang="en-GB" sz="1400" dirty="0">
              <a:latin typeface="Calibri" panose="020F0502020204030204" pitchFamily="34" charset="0"/>
            </a:endParaRPr>
          </a:p>
        </p:txBody>
      </p:sp>
      <p:sp>
        <p:nvSpPr>
          <p:cNvPr id="10" name="Text Placeholder 2"/>
          <p:cNvSpPr>
            <a:spLocks noGrp="1"/>
          </p:cNvSpPr>
          <p:nvPr>
            <p:ph idx="13"/>
          </p:nvPr>
        </p:nvSpPr>
        <p:spPr bwMode="auto">
          <a:xfrm>
            <a:off x="609600" y="1600201"/>
            <a:ext cx="10972800" cy="4525963"/>
          </a:xfrm>
          <a:prstGeom prst="rect">
            <a:avLst/>
          </a:prstGeom>
          <a:noFill/>
          <a:ln w="9525">
            <a:noFill/>
            <a:miter lim="800000"/>
            <a:headEnd/>
            <a:tailEnd/>
          </a:ln>
        </p:spPr>
        <p:txBody>
          <a:bodyPr/>
          <a:lstStyle>
            <a:lvl1pPr algn="l">
              <a:defRPr sz="1600"/>
            </a:lvl1pPr>
            <a:lvl2pPr algn="l">
              <a:defRPr sz="1600"/>
            </a:lvl2pPr>
            <a:lvl3pPr algn="l">
              <a:defRPr sz="1600"/>
            </a:lvl3pPr>
            <a:lvl4pPr algn="l">
              <a:defRPr sz="1600"/>
            </a:lvl4pPr>
            <a:lvl5pPr algn="l">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pic>
        <p:nvPicPr>
          <p:cNvPr id="8" name="Picture 7">
            <a:extLst>
              <a:ext uri="{FF2B5EF4-FFF2-40B4-BE49-F238E27FC236}">
                <a16:creationId xmlns:a16="http://schemas.microsoft.com/office/drawing/2014/main" id="{B274838C-C885-4ADB-8E29-C9ED539D39E1}"/>
              </a:ext>
            </a:extLst>
          </p:cNvPr>
          <p:cNvPicPr>
            <a:picLocks noChangeAspect="1"/>
          </p:cNvPicPr>
          <p:nvPr userDrawn="1"/>
        </p:nvPicPr>
        <p:blipFill>
          <a:blip r:embed="rId2"/>
          <a:stretch>
            <a:fillRect/>
          </a:stretch>
        </p:blipFill>
        <p:spPr>
          <a:xfrm>
            <a:off x="10455700" y="187496"/>
            <a:ext cx="1126700" cy="792404"/>
          </a:xfrm>
          <a:prstGeom prst="rect">
            <a:avLst/>
          </a:prstGeom>
        </p:spPr>
      </p:pic>
      <p:sp>
        <p:nvSpPr>
          <p:cNvPr id="11" name="Rectangle 10">
            <a:extLst>
              <a:ext uri="{FF2B5EF4-FFF2-40B4-BE49-F238E27FC236}">
                <a16:creationId xmlns:a16="http://schemas.microsoft.com/office/drawing/2014/main" id="{0BABD148-2958-44AF-AD75-D91804DB5B4E}"/>
              </a:ext>
            </a:extLst>
          </p:cNvPr>
          <p:cNvSpPr/>
          <p:nvPr userDrawn="1"/>
        </p:nvSpPr>
        <p:spPr>
          <a:xfrm>
            <a:off x="0" y="6126163"/>
            <a:ext cx="12192000" cy="1476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a:extLst>
              <a:ext uri="{FF2B5EF4-FFF2-40B4-BE49-F238E27FC236}">
                <a16:creationId xmlns:a16="http://schemas.microsoft.com/office/drawing/2014/main" id="{2CEB8740-CB77-4D60-AEAC-15124AAA94D0}"/>
              </a:ext>
            </a:extLst>
          </p:cNvPr>
          <p:cNvPicPr>
            <a:picLocks noChangeAspect="1"/>
          </p:cNvPicPr>
          <p:nvPr userDrawn="1"/>
        </p:nvPicPr>
        <p:blipFill>
          <a:blip r:embed="rId3"/>
          <a:stretch>
            <a:fillRect/>
          </a:stretch>
        </p:blipFill>
        <p:spPr>
          <a:xfrm>
            <a:off x="720000" y="6424258"/>
            <a:ext cx="1850665" cy="118443"/>
          </a:xfrm>
          <a:prstGeom prst="rect">
            <a:avLst/>
          </a:prstGeom>
        </p:spPr>
      </p:pic>
    </p:spTree>
    <p:extLst>
      <p:ext uri="{BB962C8B-B14F-4D97-AF65-F5344CB8AC3E}">
        <p14:creationId xmlns:p14="http://schemas.microsoft.com/office/powerpoint/2010/main" val="72488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 id="2147483661" r:id="rId10"/>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www.energynetworks.org/"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205D0-5B81-E54C-BC9C-1A5C8306C6EA}"/>
              </a:ext>
            </a:extLst>
          </p:cNvPr>
          <p:cNvSpPr>
            <a:spLocks noGrp="1"/>
          </p:cNvSpPr>
          <p:nvPr>
            <p:ph type="ctrTitle"/>
          </p:nvPr>
        </p:nvSpPr>
        <p:spPr/>
        <p:txBody>
          <a:bodyPr/>
          <a:lstStyle/>
          <a:p>
            <a:r>
              <a:rPr lang="en-GB" dirty="0"/>
              <a:t>Energy Networks Association</a:t>
            </a:r>
          </a:p>
        </p:txBody>
      </p:sp>
      <p:sp>
        <p:nvSpPr>
          <p:cNvPr id="3" name="Subtitle 2">
            <a:extLst>
              <a:ext uri="{FF2B5EF4-FFF2-40B4-BE49-F238E27FC236}">
                <a16:creationId xmlns:a16="http://schemas.microsoft.com/office/drawing/2014/main" id="{43E9C02A-984B-4548-A0E0-6C6B462DEAEC}"/>
              </a:ext>
            </a:extLst>
          </p:cNvPr>
          <p:cNvSpPr>
            <a:spLocks noGrp="1"/>
          </p:cNvSpPr>
          <p:nvPr>
            <p:ph type="subTitle" idx="1"/>
          </p:nvPr>
        </p:nvSpPr>
        <p:spPr>
          <a:xfrm>
            <a:off x="720000" y="3434204"/>
            <a:ext cx="7832872" cy="1219076"/>
          </a:xfrm>
        </p:spPr>
        <p:txBody>
          <a:bodyPr/>
          <a:lstStyle/>
          <a:p>
            <a:r>
              <a:rPr lang="en-GB" dirty="0"/>
              <a:t>ENA EREC L44 Issue 2 2025</a:t>
            </a:r>
          </a:p>
          <a:p>
            <a:r>
              <a:rPr lang="en-GB" dirty="0"/>
              <a:t>Revision Summary</a:t>
            </a:r>
          </a:p>
        </p:txBody>
      </p:sp>
      <p:sp>
        <p:nvSpPr>
          <p:cNvPr id="4" name="Slide Number Placeholder 3">
            <a:extLst>
              <a:ext uri="{FF2B5EF4-FFF2-40B4-BE49-F238E27FC236}">
                <a16:creationId xmlns:a16="http://schemas.microsoft.com/office/drawing/2014/main" id="{09776A9A-448E-8A4C-8353-C962B42D7E05}"/>
              </a:ext>
            </a:extLst>
          </p:cNvPr>
          <p:cNvSpPr>
            <a:spLocks noGrp="1"/>
          </p:cNvSpPr>
          <p:nvPr>
            <p:ph type="sldNum" sz="quarter" idx="12"/>
          </p:nvPr>
        </p:nvSpPr>
        <p:spPr/>
        <p:txBody>
          <a:bodyPr/>
          <a:lstStyle/>
          <a:p>
            <a:fld id="{98FF217E-B86F-EA42-9607-BE163228A213}" type="slidenum">
              <a:rPr lang="en-GB"/>
              <a:t>1</a:t>
            </a:fld>
            <a:endParaRPr lang="en-GB"/>
          </a:p>
        </p:txBody>
      </p:sp>
      <p:sp>
        <p:nvSpPr>
          <p:cNvPr id="5" name="Text Placeholder 4">
            <a:extLst>
              <a:ext uri="{FF2B5EF4-FFF2-40B4-BE49-F238E27FC236}">
                <a16:creationId xmlns:a16="http://schemas.microsoft.com/office/drawing/2014/main" id="{D31438FE-674C-F34A-A0A5-49094064CF72}"/>
              </a:ext>
            </a:extLst>
          </p:cNvPr>
          <p:cNvSpPr>
            <a:spLocks noGrp="1"/>
          </p:cNvSpPr>
          <p:nvPr>
            <p:ph type="body" sz="quarter" idx="15"/>
          </p:nvPr>
        </p:nvSpPr>
        <p:spPr/>
        <p:txBody>
          <a:bodyPr/>
          <a:lstStyle/>
          <a:p>
            <a:r>
              <a:rPr lang="en-GB" dirty="0"/>
              <a:t>3 February 2025</a:t>
            </a:r>
          </a:p>
        </p:txBody>
      </p:sp>
    </p:spTree>
    <p:extLst>
      <p:ext uri="{BB962C8B-B14F-4D97-AF65-F5344CB8AC3E}">
        <p14:creationId xmlns:p14="http://schemas.microsoft.com/office/powerpoint/2010/main" val="289864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68D5D3-CA9F-4309-A80B-5504D3BF2A0A}"/>
              </a:ext>
            </a:extLst>
          </p:cNvPr>
          <p:cNvSpPr>
            <a:spLocks noGrp="1"/>
          </p:cNvSpPr>
          <p:nvPr>
            <p:ph type="title" idx="4294967295"/>
          </p:nvPr>
        </p:nvSpPr>
        <p:spPr>
          <a:xfrm>
            <a:off x="309564" y="188914"/>
            <a:ext cx="7129463" cy="719137"/>
          </a:xfrm>
        </p:spPr>
        <p:txBody>
          <a:bodyPr/>
          <a:lstStyle/>
          <a:p>
            <a:pPr eaLnBrk="1" hangingPunct="1">
              <a:defRPr/>
            </a:pPr>
            <a:r>
              <a:rPr sz="2400" dirty="0"/>
              <a:t>ENA EREC </a:t>
            </a:r>
            <a:r>
              <a:rPr lang="en-US" sz="2400" dirty="0"/>
              <a:t>L44</a:t>
            </a:r>
            <a:r>
              <a:rPr sz="2400" dirty="0"/>
              <a:t> Issue </a:t>
            </a:r>
            <a:r>
              <a:rPr lang="en-US" sz="2400" dirty="0"/>
              <a:t>2</a:t>
            </a:r>
            <a:r>
              <a:rPr sz="2400" dirty="0"/>
              <a:t> 202</a:t>
            </a:r>
            <a:r>
              <a:rPr lang="en-US" sz="2400" dirty="0"/>
              <a:t>5</a:t>
            </a:r>
            <a:br>
              <a:rPr sz="2400" dirty="0"/>
            </a:br>
            <a:r>
              <a:rPr sz="2400" dirty="0"/>
              <a:t>Revision Summary</a:t>
            </a:r>
          </a:p>
        </p:txBody>
      </p:sp>
      <p:sp>
        <p:nvSpPr>
          <p:cNvPr id="9219" name="Text Box 6">
            <a:extLst>
              <a:ext uri="{FF2B5EF4-FFF2-40B4-BE49-F238E27FC236}">
                <a16:creationId xmlns:a16="http://schemas.microsoft.com/office/drawing/2014/main" id="{F08D7687-7577-439C-8802-8C6E983732D3}"/>
              </a:ext>
            </a:extLst>
          </p:cNvPr>
          <p:cNvSpPr>
            <a:spLocks noGrp="1"/>
          </p:cNvSpPr>
          <p:nvPr>
            <p:ph idx="13"/>
          </p:nvPr>
        </p:nvSpPr>
        <p:spPr>
          <a:xfrm>
            <a:off x="2631465" y="1094349"/>
            <a:ext cx="5989787" cy="1441420"/>
          </a:xfrm>
          <a:ln/>
        </p:spPr>
        <p:txBody>
          <a:bodyPr wrap="square">
            <a:spAutoFit/>
          </a:bodyPr>
          <a:lstStyle/>
          <a:p>
            <a:pPr marL="0" indent="0">
              <a:spcBef>
                <a:spcPts val="500"/>
              </a:spcBef>
              <a:spcAft>
                <a:spcPts val="1000"/>
              </a:spcAft>
              <a:buNone/>
            </a:pPr>
            <a:r>
              <a:rPr lang="en-GB" sz="2400" b="1" u="sng" dirty="0">
                <a:solidFill>
                  <a:srgbClr val="1F538D"/>
                </a:solidFill>
                <a:cs typeface="Arial" panose="020B0604020202020204" pitchFamily="34" charset="0"/>
              </a:rPr>
              <a:t>Separation between Wind Turbines and Overhead Lines: Principles of Good Practice</a:t>
            </a:r>
          </a:p>
          <a:p>
            <a:pPr algn="ctr">
              <a:spcBef>
                <a:spcPct val="50000"/>
              </a:spcBef>
              <a:buFont typeface="Arial" panose="020B0604020202020204" pitchFamily="34" charset="0"/>
              <a:buNone/>
            </a:pPr>
            <a:endParaRPr lang="en-US" altLang="en-US" sz="2400" b="1" u="sng" dirty="0">
              <a:solidFill>
                <a:srgbClr val="1F538D"/>
              </a:solidFill>
              <a:cs typeface="Arial" panose="020B0604020202020204" pitchFamily="34" charset="0"/>
            </a:endParaRPr>
          </a:p>
        </p:txBody>
      </p:sp>
      <p:sp>
        <p:nvSpPr>
          <p:cNvPr id="5" name="Text Box 6">
            <a:extLst>
              <a:ext uri="{FF2B5EF4-FFF2-40B4-BE49-F238E27FC236}">
                <a16:creationId xmlns:a16="http://schemas.microsoft.com/office/drawing/2014/main" id="{DE0859EF-37E6-49F9-AC95-4382E546A560}"/>
              </a:ext>
            </a:extLst>
          </p:cNvPr>
          <p:cNvSpPr txBox="1">
            <a:spLocks noChangeArrowheads="1"/>
          </p:cNvSpPr>
          <p:nvPr/>
        </p:nvSpPr>
        <p:spPr bwMode="auto">
          <a:xfrm>
            <a:off x="309564" y="2187210"/>
            <a:ext cx="11438731" cy="9360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sz="1800" b="1" dirty="0">
                <a:solidFill>
                  <a:schemeClr val="bg1"/>
                </a:solidFill>
                <a:cs typeface="Times New Roman" panose="02020603050405020304" pitchFamily="18" charset="0"/>
              </a:rPr>
              <a:t>Provides appropriate guidance for Participating Companies when considering appropriate separation between Wind Turbines and Overhead Lines.</a:t>
            </a:r>
          </a:p>
          <a:p>
            <a:pPr marL="0" indent="0">
              <a:spcBef>
                <a:spcPct val="50000"/>
              </a:spcBef>
              <a:buNone/>
              <a:defRPr/>
            </a:pPr>
            <a:endParaRPr lang="en-GB" sz="1800" b="1" dirty="0">
              <a:solidFill>
                <a:schemeClr val="bg1"/>
              </a:solidFill>
              <a:cs typeface="Times New Roman" panose="02020603050405020304" pitchFamily="18" charset="0"/>
            </a:endParaRPr>
          </a:p>
          <a:p>
            <a:pPr marL="0" indent="0">
              <a:spcBef>
                <a:spcPct val="50000"/>
              </a:spcBef>
              <a:buNone/>
              <a:defRPr/>
            </a:pPr>
            <a:endParaRPr lang="en-GB" altLang="en-US" sz="1800" b="1" dirty="0">
              <a:solidFill>
                <a:schemeClr val="bg1"/>
              </a:solidFill>
              <a:cs typeface="Times New Roman" panose="02020603050405020304" pitchFamily="18" charset="0"/>
            </a:endParaRPr>
          </a:p>
        </p:txBody>
      </p:sp>
      <p:sp>
        <p:nvSpPr>
          <p:cNvPr id="6" name="Text Box 6">
            <a:extLst>
              <a:ext uri="{FF2B5EF4-FFF2-40B4-BE49-F238E27FC236}">
                <a16:creationId xmlns:a16="http://schemas.microsoft.com/office/drawing/2014/main" id="{F4DF94DB-E70C-4269-885A-1A7EFA39C7B1}"/>
              </a:ext>
            </a:extLst>
          </p:cNvPr>
          <p:cNvSpPr txBox="1">
            <a:spLocks noChangeArrowheads="1"/>
          </p:cNvSpPr>
          <p:nvPr/>
        </p:nvSpPr>
        <p:spPr bwMode="auto">
          <a:xfrm>
            <a:off x="208984" y="3209807"/>
            <a:ext cx="5316795" cy="2187137"/>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9388" lvl="1" indent="-179388">
              <a:lnSpc>
                <a:spcPct val="150000"/>
              </a:lnSpc>
              <a:spcBef>
                <a:spcPct val="0"/>
              </a:spcBef>
              <a:buNone/>
              <a:defRPr/>
            </a:pPr>
            <a:r>
              <a:rPr lang="en-US" altLang="en-US" sz="1800" b="1" dirty="0">
                <a:solidFill>
                  <a:srgbClr val="1F538D"/>
                </a:solidFill>
                <a:cs typeface="Times New Roman" panose="02020603050405020304" pitchFamily="18" charset="0"/>
              </a:rPr>
              <a:t>SCOPE</a:t>
            </a:r>
          </a:p>
          <a:p>
            <a:pPr marL="182563" lvl="2" indent="-174625">
              <a:lnSpc>
                <a:spcPct val="110000"/>
              </a:lnSpc>
              <a:spcBef>
                <a:spcPts val="200"/>
              </a:spcBef>
              <a:buClr>
                <a:schemeClr val="accent4"/>
              </a:buClr>
              <a:defRPr/>
            </a:pPr>
            <a:r>
              <a:rPr lang="en-US" sz="1300" dirty="0">
                <a:latin typeface="+mn-lt"/>
              </a:rPr>
              <a:t>This EREC shall apply to all designs of wind turbines and overhead lines of all voltages and considers three principal areas:</a:t>
            </a:r>
            <a:endParaRPr lang="en-GB" sz="1300" dirty="0">
              <a:latin typeface="+mn-lt"/>
            </a:endParaRPr>
          </a:p>
          <a:p>
            <a:pPr marL="1143000" lvl="1">
              <a:spcBef>
                <a:spcPts val="500"/>
              </a:spcBef>
              <a:spcAft>
                <a:spcPts val="500"/>
              </a:spcAft>
              <a:buFont typeface="Symbol" panose="05050102010706020507" pitchFamily="18" charset="2"/>
              <a:buChar char=""/>
              <a:tabLst>
                <a:tab pos="215900" algn="l"/>
                <a:tab pos="215900" algn="l"/>
                <a:tab pos="457200" algn="l"/>
              </a:tabLst>
            </a:pPr>
            <a:r>
              <a:rPr lang="en-GB" sz="1300" dirty="0">
                <a:latin typeface="+mn-lt"/>
              </a:rPr>
              <a:t>Toppling distances of wind turbines.</a:t>
            </a:r>
          </a:p>
          <a:p>
            <a:pPr marL="1143000" lvl="1">
              <a:spcBef>
                <a:spcPts val="500"/>
              </a:spcBef>
              <a:spcAft>
                <a:spcPts val="500"/>
              </a:spcAft>
              <a:buFont typeface="Symbol" panose="05050102010706020507" pitchFamily="18" charset="2"/>
              <a:buChar char=""/>
              <a:tabLst>
                <a:tab pos="215900" algn="l"/>
                <a:tab pos="215900" algn="l"/>
                <a:tab pos="457200" algn="l"/>
              </a:tabLst>
            </a:pPr>
            <a:r>
              <a:rPr lang="en-GB" sz="1300" dirty="0">
                <a:latin typeface="+mn-lt"/>
              </a:rPr>
              <a:t>Wake effects on overhead lines.</a:t>
            </a:r>
          </a:p>
          <a:p>
            <a:pPr marL="1143000" lvl="1">
              <a:spcBef>
                <a:spcPts val="500"/>
              </a:spcBef>
              <a:spcAft>
                <a:spcPts val="500"/>
              </a:spcAft>
              <a:buFont typeface="Symbol" panose="05050102010706020507" pitchFamily="18" charset="2"/>
              <a:buChar char=""/>
              <a:tabLst>
                <a:tab pos="215900" algn="l"/>
                <a:tab pos="215900" algn="l"/>
                <a:tab pos="457200" algn="l"/>
              </a:tabLst>
            </a:pPr>
            <a:r>
              <a:rPr lang="en-GB" sz="1300" dirty="0">
                <a:latin typeface="+mn-lt"/>
              </a:rPr>
              <a:t>Planning and maintenance.</a:t>
            </a:r>
          </a:p>
          <a:p>
            <a:pPr marL="182563" lvl="2" indent="-174625">
              <a:lnSpc>
                <a:spcPct val="110000"/>
              </a:lnSpc>
              <a:spcBef>
                <a:spcPts val="200"/>
              </a:spcBef>
              <a:buClr>
                <a:schemeClr val="accent4"/>
              </a:buClr>
              <a:defRPr/>
            </a:pPr>
            <a:r>
              <a:rPr lang="en-GB" sz="1300" dirty="0">
                <a:latin typeface="+mn-lt"/>
              </a:rPr>
              <a:t>This EREC does not cover building mounted turbines.</a:t>
            </a:r>
          </a:p>
        </p:txBody>
      </p:sp>
      <p:sp>
        <p:nvSpPr>
          <p:cNvPr id="7" name="Text Box 6">
            <a:extLst>
              <a:ext uri="{FF2B5EF4-FFF2-40B4-BE49-F238E27FC236}">
                <a16:creationId xmlns:a16="http://schemas.microsoft.com/office/drawing/2014/main" id="{D7379C3D-C2B2-4D77-BD70-B8832DB223B1}"/>
              </a:ext>
            </a:extLst>
          </p:cNvPr>
          <p:cNvSpPr txBox="1">
            <a:spLocks noChangeArrowheads="1"/>
          </p:cNvSpPr>
          <p:nvPr/>
        </p:nvSpPr>
        <p:spPr bwMode="auto">
          <a:xfrm>
            <a:off x="5941646" y="3361990"/>
            <a:ext cx="4032250" cy="597984"/>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indent="0">
              <a:spcBef>
                <a:spcPct val="0"/>
              </a:spcBef>
              <a:buNone/>
              <a:defRPr/>
            </a:pPr>
            <a:r>
              <a:rPr lang="en-US" altLang="en-US" sz="1800" b="1" dirty="0">
                <a:solidFill>
                  <a:srgbClr val="1F538D"/>
                </a:solidFill>
                <a:cs typeface="Times New Roman" panose="02020603050405020304" pitchFamily="18" charset="0"/>
              </a:rPr>
              <a:t>HISTORY</a:t>
            </a:r>
          </a:p>
          <a:p>
            <a:pPr marL="182563" lvl="2" indent="-174625">
              <a:lnSpc>
                <a:spcPct val="110000"/>
              </a:lnSpc>
              <a:spcBef>
                <a:spcPts val="200"/>
              </a:spcBef>
              <a:buClr>
                <a:schemeClr val="accent4"/>
              </a:buClr>
              <a:defRPr/>
            </a:pPr>
            <a:r>
              <a:rPr lang="en-GB" altLang="en-US" sz="1300" dirty="0">
                <a:latin typeface="+mn-lt"/>
              </a:rPr>
              <a:t>1</a:t>
            </a:r>
            <a:r>
              <a:rPr lang="en-GB" altLang="en-US" sz="1300" baseline="30000" dirty="0">
                <a:latin typeface="+mn-lt"/>
              </a:rPr>
              <a:t>st</a:t>
            </a:r>
            <a:r>
              <a:rPr lang="en-GB" altLang="en-US" sz="1300" dirty="0">
                <a:latin typeface="+mn-lt"/>
              </a:rPr>
              <a:t> Issue: August 2012 – Published</a:t>
            </a:r>
          </a:p>
        </p:txBody>
      </p:sp>
      <p:sp>
        <p:nvSpPr>
          <p:cNvPr id="9223" name="Rectangle 1">
            <a:extLst>
              <a:ext uri="{FF2B5EF4-FFF2-40B4-BE49-F238E27FC236}">
                <a16:creationId xmlns:a16="http://schemas.microsoft.com/office/drawing/2014/main" id="{E1E841CD-CF13-4CC8-9B5E-67A94FFFA45D}"/>
              </a:ext>
            </a:extLst>
          </p:cNvPr>
          <p:cNvSpPr>
            <a:spLocks noChangeArrowheads="1"/>
          </p:cNvSpPr>
          <p:nvPr/>
        </p:nvSpPr>
        <p:spPr bwMode="auto">
          <a:xfrm>
            <a:off x="208984" y="1821800"/>
            <a:ext cx="22958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cs typeface="Times New Roman" panose="02020603050405020304" pitchFamily="18" charset="0"/>
              </a:rPr>
              <a:t>DOCUMENT PURPOSE</a:t>
            </a:r>
            <a:endParaRPr lang="en-GB" altLang="en-US" sz="1800" b="1" dirty="0">
              <a:solidFill>
                <a:srgbClr val="1F538D"/>
              </a:solidFill>
              <a:cs typeface="Times New Roman" panose="02020603050405020304" pitchFamily="18" charset="0"/>
            </a:endParaRPr>
          </a:p>
        </p:txBody>
      </p:sp>
      <p:sp>
        <p:nvSpPr>
          <p:cNvPr id="8" name="Slide Number Placeholder 5">
            <a:extLst>
              <a:ext uri="{FF2B5EF4-FFF2-40B4-BE49-F238E27FC236}">
                <a16:creationId xmlns:a16="http://schemas.microsoft.com/office/drawing/2014/main" id="{7171B638-E59B-4A14-8066-7B4E0DB892B7}"/>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2</a:t>
            </a:fld>
            <a:endParaRPr lang="en-GB"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11BFD1-F6B9-46E6-816A-9ABFFC643D26}"/>
              </a:ext>
            </a:extLst>
          </p:cNvPr>
          <p:cNvSpPr>
            <a:spLocks noGrp="1"/>
          </p:cNvSpPr>
          <p:nvPr>
            <p:ph type="title" idx="4294967295"/>
          </p:nvPr>
        </p:nvSpPr>
        <p:spPr>
          <a:xfrm>
            <a:off x="367505" y="188914"/>
            <a:ext cx="7129463" cy="719137"/>
          </a:xfrm>
        </p:spPr>
        <p:txBody>
          <a:bodyPr/>
          <a:lstStyle/>
          <a:p>
            <a:pPr eaLnBrk="1" hangingPunct="1">
              <a:defRPr/>
            </a:pPr>
            <a:r>
              <a:rPr sz="2400" dirty="0"/>
              <a:t>ENA EREC </a:t>
            </a:r>
            <a:r>
              <a:rPr lang="en-US" sz="2400" dirty="0"/>
              <a:t>L44 Issue 2 2025</a:t>
            </a:r>
            <a:br>
              <a:rPr sz="2400" dirty="0"/>
            </a:br>
            <a:r>
              <a:rPr sz="2400" dirty="0"/>
              <a:t>Revision Summary</a:t>
            </a:r>
          </a:p>
        </p:txBody>
      </p:sp>
      <p:sp>
        <p:nvSpPr>
          <p:cNvPr id="11267" name="Text Box 6">
            <a:extLst>
              <a:ext uri="{FF2B5EF4-FFF2-40B4-BE49-F238E27FC236}">
                <a16:creationId xmlns:a16="http://schemas.microsoft.com/office/drawing/2014/main" id="{9AB05A62-07F3-4F00-A78F-33B53DE1613E}"/>
              </a:ext>
            </a:extLst>
          </p:cNvPr>
          <p:cNvSpPr txBox="1">
            <a:spLocks noChangeArrowheads="1"/>
          </p:cNvSpPr>
          <p:nvPr/>
        </p:nvSpPr>
        <p:spPr bwMode="auto">
          <a:xfrm>
            <a:off x="367504" y="1328737"/>
            <a:ext cx="8235319" cy="4488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19138"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809625"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0795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of Amendments</a:t>
            </a:r>
            <a:endParaRPr lang="en-US" altLang="en-US" sz="1900" dirty="0">
              <a:latin typeface="+mn-lt"/>
            </a:endParaRPr>
          </a:p>
          <a:p>
            <a:pPr marL="266700" lvl="2" indent="-258763">
              <a:lnSpc>
                <a:spcPts val="2200"/>
              </a:lnSpc>
              <a:spcBef>
                <a:spcPts val="400"/>
              </a:spcBef>
              <a:buClr>
                <a:schemeClr val="accent4"/>
              </a:buClr>
            </a:pPr>
            <a:r>
              <a:rPr lang="en-GB" sz="1800" dirty="0">
                <a:effectLst/>
                <a:latin typeface="Arial" panose="020B0604020202020204" pitchFamily="34" charset="0"/>
                <a:ea typeface="Times New Roman" panose="02020603050405020304" pitchFamily="18" charset="0"/>
                <a:cs typeface="Arial" panose="020B0604020202020204" pitchFamily="34" charset="0"/>
              </a:rPr>
              <a:t>Normative references.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Addition of BS EN 50341-2-4 to Standards publications. General updating of all references.</a:t>
            </a:r>
          </a:p>
          <a:p>
            <a:pPr marL="266700" lvl="2" indent="-258763">
              <a:lnSpc>
                <a:spcPts val="2200"/>
              </a:lnSpc>
              <a:spcBef>
                <a:spcPts val="400"/>
              </a:spcBef>
              <a:buClr>
                <a:schemeClr val="accent4"/>
              </a:buClr>
            </a:pPr>
            <a:r>
              <a:rPr lang="en-GB" sz="1800" dirty="0">
                <a:latin typeface="Arial" panose="020B0604020202020204" pitchFamily="34" charset="0"/>
                <a:ea typeface="Times New Roman" panose="02020603050405020304" pitchFamily="18" charset="0"/>
                <a:cs typeface="Times New Roman" panose="02020603050405020304" pitchFamily="18" charset="0"/>
              </a:rPr>
              <a:t>Terms and definitions.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Addition of ‘CFD’, ‘Separation distance’ and ‘Wake’. Capitalisation of terms and definitions amended to align with EREC G0.</a:t>
            </a:r>
          </a:p>
          <a:p>
            <a:pPr marL="266700" lvl="2" indent="-258763">
              <a:lnSpc>
                <a:spcPts val="2200"/>
              </a:lnSpc>
              <a:spcBef>
                <a:spcPts val="400"/>
              </a:spcBef>
              <a:buClr>
                <a:schemeClr val="accent4"/>
              </a:buClr>
            </a:pPr>
            <a:r>
              <a:rPr lang="en-GB" sz="1800" dirty="0">
                <a:latin typeface="Arial" panose="020B0604020202020204" pitchFamily="34" charset="0"/>
                <a:ea typeface="Times New Roman" panose="02020603050405020304" pitchFamily="18" charset="0"/>
                <a:cs typeface="Times New Roman" panose="02020603050405020304" pitchFamily="18" charset="0"/>
              </a:rPr>
              <a:t>Wake effects.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Significant overhaul of section to focus on methodology to incorporate German NNA document calculation and inclusion of diagram to explain the proposed assessment of the Separation distance. As well as amendments to Risk Mitigation measures.</a:t>
            </a:r>
          </a:p>
          <a:p>
            <a:pPr marL="266700" lvl="2" indent="-258763">
              <a:lnSpc>
                <a:spcPts val="2200"/>
              </a:lnSpc>
              <a:spcBef>
                <a:spcPts val="400"/>
              </a:spcBef>
              <a:buClr>
                <a:schemeClr val="accent4"/>
              </a:buClr>
            </a:pPr>
            <a:r>
              <a:rPr lang="en-GB" sz="1800" dirty="0">
                <a:latin typeface="Arial" panose="020B0604020202020204" pitchFamily="34" charset="0"/>
                <a:ea typeface="Times New Roman" panose="02020603050405020304" pitchFamily="18" charset="0"/>
                <a:cs typeface="Times New Roman" panose="02020603050405020304" pitchFamily="18" charset="0"/>
              </a:rPr>
              <a:t>Conductor icing.</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Addition of NEW clause on Conductor Icing as added risk assessment category.</a:t>
            </a:r>
          </a:p>
          <a:p>
            <a:pPr marL="266700" lvl="2" indent="-258763">
              <a:lnSpc>
                <a:spcPts val="2200"/>
              </a:lnSpc>
              <a:spcBef>
                <a:spcPts val="400"/>
              </a:spcBef>
              <a:buClr>
                <a:schemeClr val="accent4"/>
              </a:buClr>
            </a:pPr>
            <a:endParaRPr lang="en-US" altLang="en-US" sz="1900" dirty="0">
              <a:latin typeface="+mn-lt"/>
            </a:endParaRPr>
          </a:p>
          <a:p>
            <a:pPr marL="266700" lvl="2" indent="-258763">
              <a:lnSpc>
                <a:spcPts val="2200"/>
              </a:lnSpc>
              <a:spcBef>
                <a:spcPts val="400"/>
              </a:spcBef>
              <a:buClr>
                <a:schemeClr val="accent4"/>
              </a:buClr>
            </a:pPr>
            <a:endParaRPr lang="en-GB" sz="1900" dirty="0">
              <a:latin typeface="+mn-lt"/>
            </a:endParaRPr>
          </a:p>
          <a:p>
            <a:pPr marL="266700" lvl="2" indent="-258763">
              <a:lnSpc>
                <a:spcPts val="2200"/>
              </a:lnSpc>
              <a:spcBef>
                <a:spcPts val="400"/>
              </a:spcBef>
              <a:buClr>
                <a:schemeClr val="accent4"/>
              </a:buClr>
            </a:pPr>
            <a:endParaRPr lang="en-US" altLang="en-US" sz="1900" dirty="0">
              <a:latin typeface="+mn-lt"/>
            </a:endParaRPr>
          </a:p>
        </p:txBody>
      </p:sp>
      <p:sp>
        <p:nvSpPr>
          <p:cNvPr id="4" name="Text Box 6">
            <a:extLst>
              <a:ext uri="{FF2B5EF4-FFF2-40B4-BE49-F238E27FC236}">
                <a16:creationId xmlns:a16="http://schemas.microsoft.com/office/drawing/2014/main" id="{F0FEF2CB-F336-4D78-B287-CE957D16C823}"/>
              </a:ext>
            </a:extLst>
          </p:cNvPr>
          <p:cNvSpPr txBox="1">
            <a:spLocks noChangeArrowheads="1"/>
          </p:cNvSpPr>
          <p:nvPr/>
        </p:nvSpPr>
        <p:spPr bwMode="auto">
          <a:xfrm>
            <a:off x="8915402" y="2781301"/>
            <a:ext cx="2952750" cy="2062103"/>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b="1" dirty="0">
                <a:solidFill>
                  <a:schemeClr val="bg1"/>
                </a:solidFill>
                <a:cs typeface="Times New Roman" panose="02020603050405020304" pitchFamily="18" charset="0"/>
              </a:rPr>
              <a:t>Amendment to references.</a:t>
            </a:r>
          </a:p>
          <a:p>
            <a:pPr marL="0" indent="0">
              <a:spcBef>
                <a:spcPct val="50000"/>
              </a:spcBef>
              <a:buNone/>
              <a:defRPr/>
            </a:pPr>
            <a:endParaRPr lang="en-GB" altLang="en-US" b="1" dirty="0">
              <a:solidFill>
                <a:schemeClr val="bg1"/>
              </a:solidFill>
              <a:cs typeface="Times New Roman" panose="02020603050405020304" pitchFamily="18" charset="0"/>
            </a:endParaRPr>
          </a:p>
          <a:p>
            <a:pPr marL="0" indent="0">
              <a:spcBef>
                <a:spcPct val="50000"/>
              </a:spcBef>
              <a:buNone/>
              <a:defRPr/>
            </a:pPr>
            <a:r>
              <a:rPr lang="en-GB" altLang="en-US" b="1" dirty="0">
                <a:solidFill>
                  <a:schemeClr val="bg1"/>
                </a:solidFill>
                <a:cs typeface="Times New Roman" panose="02020603050405020304" pitchFamily="18" charset="0"/>
              </a:rPr>
              <a:t>Significant change to wake effects assessment to include quantitative methodology taken from German NNA document.</a:t>
            </a:r>
          </a:p>
        </p:txBody>
      </p:sp>
      <p:sp>
        <p:nvSpPr>
          <p:cNvPr id="5" name="Text Box 6">
            <a:extLst>
              <a:ext uri="{FF2B5EF4-FFF2-40B4-BE49-F238E27FC236}">
                <a16:creationId xmlns:a16="http://schemas.microsoft.com/office/drawing/2014/main" id="{31C03EEF-D6B9-4EE5-846C-D7BD00377515}"/>
              </a:ext>
            </a:extLst>
          </p:cNvPr>
          <p:cNvSpPr txBox="1">
            <a:spLocks noChangeArrowheads="1"/>
          </p:cNvSpPr>
          <p:nvPr/>
        </p:nvSpPr>
        <p:spPr bwMode="auto">
          <a:xfrm>
            <a:off x="8871745" y="1805783"/>
            <a:ext cx="2952750" cy="369887"/>
          </a:xfrm>
          <a:prstGeom prst="rect">
            <a:avLst/>
          </a:prstGeom>
          <a:solidFill>
            <a:srgbClr val="FFC000"/>
          </a:solidFill>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cs typeface="Times New Roman" panose="02020603050405020304" pitchFamily="18" charset="0"/>
              </a:rPr>
              <a:t>Medium</a:t>
            </a:r>
          </a:p>
        </p:txBody>
      </p:sp>
      <p:sp>
        <p:nvSpPr>
          <p:cNvPr id="11270" name="Rectangle 1">
            <a:extLst>
              <a:ext uri="{FF2B5EF4-FFF2-40B4-BE49-F238E27FC236}">
                <a16:creationId xmlns:a16="http://schemas.microsoft.com/office/drawing/2014/main" id="{90AC5870-B0BC-4CBF-81AE-12F01C12BE9A}"/>
              </a:ext>
            </a:extLst>
          </p:cNvPr>
          <p:cNvSpPr>
            <a:spLocks noChangeArrowheads="1"/>
          </p:cNvSpPr>
          <p:nvPr/>
        </p:nvSpPr>
        <p:spPr bwMode="auto">
          <a:xfrm>
            <a:off x="8871745" y="2411413"/>
            <a:ext cx="1376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Key Points</a:t>
            </a:r>
            <a:endParaRPr lang="en-GB" altLang="en-US" sz="1800" dirty="0">
              <a:latin typeface="Arial" panose="020B0604020202020204" pitchFamily="34" charset="0"/>
            </a:endParaRPr>
          </a:p>
        </p:txBody>
      </p:sp>
      <p:sp>
        <p:nvSpPr>
          <p:cNvPr id="11271" name="Rectangle 6">
            <a:extLst>
              <a:ext uri="{FF2B5EF4-FFF2-40B4-BE49-F238E27FC236}">
                <a16:creationId xmlns:a16="http://schemas.microsoft.com/office/drawing/2014/main" id="{C06FF067-9F0B-432F-A06D-FC88D3BB9785}"/>
              </a:ext>
            </a:extLst>
          </p:cNvPr>
          <p:cNvSpPr>
            <a:spLocks noChangeArrowheads="1"/>
          </p:cNvSpPr>
          <p:nvPr/>
        </p:nvSpPr>
        <p:spPr bwMode="auto">
          <a:xfrm>
            <a:off x="8871745" y="1399381"/>
            <a:ext cx="222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Nature of Revision</a:t>
            </a:r>
            <a:endParaRPr lang="en-GB" altLang="en-US" sz="1800" dirty="0">
              <a:latin typeface="Arial" panose="020B0604020202020204" pitchFamily="34" charset="0"/>
            </a:endParaRPr>
          </a:p>
        </p:txBody>
      </p:sp>
      <p:sp>
        <p:nvSpPr>
          <p:cNvPr id="8" name="Slide Number Placeholder 5">
            <a:extLst>
              <a:ext uri="{FF2B5EF4-FFF2-40B4-BE49-F238E27FC236}">
                <a16:creationId xmlns:a16="http://schemas.microsoft.com/office/drawing/2014/main" id="{2F842C71-138B-4F32-80C1-F5FC3D8503AB}"/>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5AADB4-63D9-4CE7-9725-E368FAC9206A}"/>
              </a:ext>
            </a:extLst>
          </p:cNvPr>
          <p:cNvSpPr>
            <a:spLocks noGrp="1"/>
          </p:cNvSpPr>
          <p:nvPr>
            <p:ph type="title" idx="4294967295"/>
          </p:nvPr>
        </p:nvSpPr>
        <p:spPr>
          <a:xfrm>
            <a:off x="334962" y="188914"/>
            <a:ext cx="7129463" cy="719137"/>
          </a:xfrm>
        </p:spPr>
        <p:txBody>
          <a:bodyPr/>
          <a:lstStyle/>
          <a:p>
            <a:pPr eaLnBrk="1" hangingPunct="1">
              <a:defRPr/>
            </a:pPr>
            <a:r>
              <a:rPr sz="2400" dirty="0"/>
              <a:t>ENA EREC </a:t>
            </a:r>
            <a:r>
              <a:rPr lang="en-US" sz="2400" dirty="0"/>
              <a:t>L44 Issue 2 2025</a:t>
            </a:r>
            <a:br>
              <a:rPr sz="2400" dirty="0"/>
            </a:br>
            <a:r>
              <a:rPr sz="2400" dirty="0"/>
              <a:t>Revision Summary</a:t>
            </a:r>
          </a:p>
        </p:txBody>
      </p:sp>
      <p:sp>
        <p:nvSpPr>
          <p:cNvPr id="13315" name="Text Box 6">
            <a:extLst>
              <a:ext uri="{FF2B5EF4-FFF2-40B4-BE49-F238E27FC236}">
                <a16:creationId xmlns:a16="http://schemas.microsoft.com/office/drawing/2014/main" id="{6E0FE897-A69F-4DC6-9DE1-8776E9799C3D}"/>
              </a:ext>
            </a:extLst>
          </p:cNvPr>
          <p:cNvSpPr txBox="1">
            <a:spLocks noChangeArrowheads="1"/>
          </p:cNvSpPr>
          <p:nvPr/>
        </p:nvSpPr>
        <p:spPr bwMode="auto">
          <a:xfrm>
            <a:off x="334962" y="1268413"/>
            <a:ext cx="1131275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Who is affected and why?</a:t>
            </a:r>
          </a:p>
          <a:p>
            <a:pPr marL="266700" lvl="2" indent="-258763">
              <a:lnSpc>
                <a:spcPts val="2200"/>
              </a:lnSpc>
              <a:spcBef>
                <a:spcPts val="400"/>
              </a:spcBef>
              <a:buClr>
                <a:schemeClr val="accent4"/>
              </a:buClr>
            </a:pPr>
            <a:r>
              <a:rPr lang="en-GB" altLang="en-US" sz="1900" dirty="0">
                <a:latin typeface="+mn-lt"/>
              </a:rPr>
              <a:t>Primarily, staff, who are tasked with reporting electrical network faults to </a:t>
            </a:r>
            <a:r>
              <a:rPr lang="en-GB" altLang="en-US" sz="1900" dirty="0" err="1">
                <a:latin typeface="+mn-lt"/>
              </a:rPr>
              <a:t>NaFIRs</a:t>
            </a:r>
            <a:r>
              <a:rPr lang="en-GB" altLang="en-US" sz="1900" dirty="0">
                <a:latin typeface="+mn-lt"/>
              </a:rPr>
              <a:t>. ENA Member Companies should review their relevant documentation and  update, as necessary.</a:t>
            </a:r>
          </a:p>
        </p:txBody>
      </p:sp>
      <p:sp>
        <p:nvSpPr>
          <p:cNvPr id="7" name="Rectangle 6">
            <a:extLst>
              <a:ext uri="{FF2B5EF4-FFF2-40B4-BE49-F238E27FC236}">
                <a16:creationId xmlns:a16="http://schemas.microsoft.com/office/drawing/2014/main" id="{A720A030-5C7C-4171-851F-6916CE9D5CA3}"/>
              </a:ext>
            </a:extLst>
          </p:cNvPr>
          <p:cNvSpPr/>
          <p:nvPr/>
        </p:nvSpPr>
        <p:spPr>
          <a:xfrm>
            <a:off x="2028031" y="3224804"/>
            <a:ext cx="8135937" cy="64611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b="1" dirty="0">
                <a:solidFill>
                  <a:srgbClr val="00598E"/>
                </a:solidFill>
                <a:cs typeface="Times New Roman" panose="02020603050405020304" pitchFamily="18" charset="0"/>
              </a:rPr>
              <a:t>Although only a minor revision, the additional guidance should be useful for staff of ENA Member Companies</a:t>
            </a:r>
          </a:p>
        </p:txBody>
      </p:sp>
      <p:sp>
        <p:nvSpPr>
          <p:cNvPr id="5" name="Slide Number Placeholder 5">
            <a:extLst>
              <a:ext uri="{FF2B5EF4-FFF2-40B4-BE49-F238E27FC236}">
                <a16:creationId xmlns:a16="http://schemas.microsoft.com/office/drawing/2014/main" id="{8DEDC040-8DF7-4935-922B-0D654373E32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62EED0-442D-4803-99A7-68921137D70C}"/>
              </a:ext>
            </a:extLst>
          </p:cNvPr>
          <p:cNvSpPr>
            <a:spLocks noGrp="1"/>
          </p:cNvSpPr>
          <p:nvPr>
            <p:ph type="title" idx="4294967295"/>
          </p:nvPr>
        </p:nvSpPr>
        <p:spPr>
          <a:xfrm>
            <a:off x="348798" y="188914"/>
            <a:ext cx="7129463" cy="719137"/>
          </a:xfrm>
        </p:spPr>
        <p:txBody>
          <a:bodyPr/>
          <a:lstStyle/>
          <a:p>
            <a:pPr>
              <a:defRPr/>
            </a:pPr>
            <a:r>
              <a:rPr sz="2400" dirty="0"/>
              <a:t>ENA EREC </a:t>
            </a:r>
            <a:r>
              <a:rPr lang="en-US" sz="2400" dirty="0"/>
              <a:t>L44 Issue 2 2025</a:t>
            </a:r>
            <a:br>
              <a:rPr sz="2400" dirty="0">
                <a:solidFill>
                  <a:prstClr val="white"/>
                </a:solidFill>
              </a:rPr>
            </a:br>
            <a:r>
              <a:rPr sz="2400" dirty="0"/>
              <a:t>Revision Summary</a:t>
            </a:r>
            <a:endParaRPr dirty="0"/>
          </a:p>
        </p:txBody>
      </p:sp>
      <p:graphicFrame>
        <p:nvGraphicFramePr>
          <p:cNvPr id="7" name="Table 6">
            <a:extLst>
              <a:ext uri="{FF2B5EF4-FFF2-40B4-BE49-F238E27FC236}">
                <a16:creationId xmlns:a16="http://schemas.microsoft.com/office/drawing/2014/main" id="{B44FDAC7-8001-416F-9A8C-CE80A6C2B8AE}"/>
              </a:ext>
            </a:extLst>
          </p:cNvPr>
          <p:cNvGraphicFramePr>
            <a:graphicFrameLocks noGrp="1"/>
          </p:cNvGraphicFramePr>
          <p:nvPr>
            <p:extLst>
              <p:ext uri="{D42A27DB-BD31-4B8C-83A1-F6EECF244321}">
                <p14:modId xmlns:p14="http://schemas.microsoft.com/office/powerpoint/2010/main" val="1919482814"/>
              </p:ext>
            </p:extLst>
          </p:nvPr>
        </p:nvGraphicFramePr>
        <p:xfrm>
          <a:off x="2568218" y="1817791"/>
          <a:ext cx="6517140" cy="3702050"/>
        </p:xfrm>
        <a:graphic>
          <a:graphicData uri="http://schemas.openxmlformats.org/drawingml/2006/table">
            <a:tbl>
              <a:tblPr firstRow="1" firstCol="1" bandRow="1">
                <a:tableStyleId>{00A15C55-8517-42AA-B614-E9B94910E393}</a:tableStyleId>
              </a:tblPr>
              <a:tblGrid>
                <a:gridCol w="1729038">
                  <a:extLst>
                    <a:ext uri="{9D8B030D-6E8A-4147-A177-3AD203B41FA5}">
                      <a16:colId xmlns:a16="http://schemas.microsoft.com/office/drawing/2014/main" val="20000"/>
                    </a:ext>
                  </a:extLst>
                </a:gridCol>
                <a:gridCol w="1136307">
                  <a:extLst>
                    <a:ext uri="{9D8B030D-6E8A-4147-A177-3AD203B41FA5}">
                      <a16:colId xmlns:a16="http://schemas.microsoft.com/office/drawing/2014/main" val="20001"/>
                    </a:ext>
                  </a:extLst>
                </a:gridCol>
                <a:gridCol w="3651795">
                  <a:extLst>
                    <a:ext uri="{9D8B030D-6E8A-4147-A177-3AD203B41FA5}">
                      <a16:colId xmlns:a16="http://schemas.microsoft.com/office/drawing/2014/main" val="20002"/>
                    </a:ext>
                  </a:extLst>
                </a:gridCol>
              </a:tblGrid>
              <a:tr h="205558">
                <a:tc>
                  <a:txBody>
                    <a:bodyPr/>
                    <a:lstStyle/>
                    <a:p>
                      <a:pPr marL="0" marR="0">
                        <a:spcBef>
                          <a:spcPts val="0"/>
                        </a:spcBef>
                        <a:spcAft>
                          <a:spcPts val="0"/>
                        </a:spcAft>
                      </a:pP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200" dirty="0">
                          <a:effectLst/>
                        </a:rPr>
                        <a:t>Rating</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r>
                        <a:rPr lang="en-GB" sz="1200" dirty="0">
                          <a:effectLst/>
                        </a:rPr>
                        <a:t>Assessment</a:t>
                      </a:r>
                      <a:endParaRPr lang="en-GB" sz="1200" dirty="0">
                        <a:solidFill>
                          <a:srgbClr val="000000"/>
                        </a:solidFill>
                        <a:effectLst/>
                        <a:latin typeface="Arial" panose="020B0604020202020204" pitchFamily="34" charset="0"/>
                        <a:ea typeface="+mn-ea"/>
                      </a:endParaRPr>
                    </a:p>
                  </a:txBody>
                  <a:tcPr marL="60436" marR="60436" marT="0" marB="0"/>
                </a:tc>
                <a:extLst>
                  <a:ext uri="{0D108BD9-81ED-4DB2-BD59-A6C34878D82A}">
                    <a16:rowId xmlns:a16="http://schemas.microsoft.com/office/drawing/2014/main" val="10000"/>
                  </a:ext>
                </a:extLst>
              </a:tr>
              <a:tr h="586259">
                <a:tc>
                  <a:txBody>
                    <a:bodyPr/>
                    <a:lstStyle/>
                    <a:p>
                      <a:pPr marL="0" marR="0">
                        <a:spcBef>
                          <a:spcPts val="0"/>
                        </a:spcBef>
                        <a:spcAft>
                          <a:spcPts val="0"/>
                        </a:spcAft>
                      </a:pPr>
                      <a:r>
                        <a:rPr lang="en-GB" sz="1200" dirty="0">
                          <a:effectLst/>
                        </a:rPr>
                        <a:t>Safety</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kern="1200" dirty="0">
                          <a:solidFill>
                            <a:srgbClr val="000000"/>
                          </a:solidFill>
                          <a:effectLst/>
                        </a:rPr>
                        <a:t>Nil</a:t>
                      </a:r>
                      <a:endParaRPr lang="en-GB" sz="1100" kern="1200" dirty="0">
                        <a:solidFill>
                          <a:srgbClr val="000000"/>
                        </a:solidFill>
                        <a:effectLst/>
                        <a:latin typeface="+mn-lt"/>
                        <a:ea typeface="+mn-ea"/>
                        <a:cs typeface="+mn-cs"/>
                      </a:endParaRPr>
                    </a:p>
                  </a:txBody>
                  <a:tcPr marL="60436" marR="60436" marT="0" marB="0"/>
                </a:tc>
                <a:tc>
                  <a:txBody>
                    <a:bodyPr/>
                    <a:lstStyle/>
                    <a:p>
                      <a:pPr marL="0" marR="0">
                        <a:spcBef>
                          <a:spcPts val="0"/>
                        </a:spcBef>
                        <a:spcAft>
                          <a:spcPts val="0"/>
                        </a:spcAft>
                      </a:pPr>
                      <a:endParaRPr lang="en-GB" sz="110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1"/>
                  </a:ext>
                </a:extLst>
              </a:tr>
              <a:tr h="586259">
                <a:tc>
                  <a:txBody>
                    <a:bodyPr/>
                    <a:lstStyle/>
                    <a:p>
                      <a:pPr marL="0" marR="0">
                        <a:spcBef>
                          <a:spcPts val="0"/>
                        </a:spcBef>
                        <a:spcAft>
                          <a:spcPts val="0"/>
                        </a:spcAft>
                      </a:pPr>
                      <a:r>
                        <a:rPr lang="en-GB" sz="1200" dirty="0">
                          <a:effectLst/>
                        </a:rPr>
                        <a:t>Environment</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2"/>
                  </a:ext>
                </a:extLst>
              </a:tr>
              <a:tr h="565197">
                <a:tc>
                  <a:txBody>
                    <a:bodyPr/>
                    <a:lstStyle/>
                    <a:p>
                      <a:pPr marL="0" marR="0">
                        <a:spcBef>
                          <a:spcPts val="0"/>
                        </a:spcBef>
                        <a:spcAft>
                          <a:spcPts val="0"/>
                        </a:spcAft>
                      </a:pPr>
                      <a:r>
                        <a:rPr lang="en-GB" sz="1200" dirty="0">
                          <a:effectLst/>
                        </a:rPr>
                        <a:t>Financial</a:t>
                      </a:r>
                      <a:br>
                        <a:rPr lang="en-GB" sz="1200" dirty="0">
                          <a:effectLst/>
                        </a:rPr>
                      </a:br>
                      <a:r>
                        <a:rPr lang="en-GB" sz="1200" dirty="0">
                          <a:effectLst/>
                        </a:rPr>
                        <a:t>(costs/benefits)</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3"/>
                  </a:ext>
                </a:extLst>
              </a:tr>
              <a:tr h="586259">
                <a:tc>
                  <a:txBody>
                    <a:bodyPr/>
                    <a:lstStyle/>
                    <a:p>
                      <a:pPr marL="0" marR="0">
                        <a:spcBef>
                          <a:spcPts val="0"/>
                        </a:spcBef>
                        <a:spcAft>
                          <a:spcPts val="0"/>
                        </a:spcAft>
                      </a:pPr>
                      <a:r>
                        <a:rPr lang="en-GB" sz="1200" dirty="0">
                          <a:effectLst/>
                        </a:rPr>
                        <a:t>Asset Quality &amp; Performance</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Medium</a:t>
                      </a:r>
                      <a:endParaRPr lang="en-GB" sz="1100" dirty="0">
                        <a:solidFill>
                          <a:srgbClr val="000000"/>
                        </a:solidFill>
                        <a:effectLst/>
                        <a:latin typeface="Arial" panose="020B0604020202020204" pitchFamily="34" charset="0"/>
                        <a:ea typeface="+mn-ea"/>
                      </a:endParaRPr>
                    </a:p>
                  </a:txBody>
                  <a:tcPr marL="60436" marR="60436" marT="0" marB="0">
                    <a:solidFill>
                      <a:srgbClr val="FFC000"/>
                    </a:solidFill>
                  </a:tcPr>
                </a:tc>
                <a:tc>
                  <a:txBody>
                    <a:bodyPr/>
                    <a:lstStyle/>
                    <a:p>
                      <a:pPr marL="0" marR="0">
                        <a:spcBef>
                          <a:spcPts val="0"/>
                        </a:spcBef>
                        <a:spcAft>
                          <a:spcPts val="0"/>
                        </a:spcAft>
                      </a:pPr>
                      <a:r>
                        <a:rPr lang="en-GB" sz="1100" i="0" dirty="0">
                          <a:solidFill>
                            <a:srgbClr val="000000"/>
                          </a:solidFill>
                          <a:effectLst/>
                          <a:latin typeface="+mn-lt"/>
                          <a:ea typeface="+mn-ea"/>
                        </a:rPr>
                        <a:t>Change to assessment procedure to consider wake effects and impact on assets.</a:t>
                      </a:r>
                    </a:p>
                  </a:txBody>
                  <a:tcPr marL="60436" marR="60436" marT="0" marB="0"/>
                </a:tc>
                <a:extLst>
                  <a:ext uri="{0D108BD9-81ED-4DB2-BD59-A6C34878D82A}">
                    <a16:rowId xmlns:a16="http://schemas.microsoft.com/office/drawing/2014/main" val="10004"/>
                  </a:ext>
                </a:extLst>
              </a:tr>
              <a:tr h="586259">
                <a:tc>
                  <a:txBody>
                    <a:bodyPr/>
                    <a:lstStyle/>
                    <a:p>
                      <a:pPr marL="0" marR="0">
                        <a:spcBef>
                          <a:spcPts val="0"/>
                        </a:spcBef>
                        <a:spcAft>
                          <a:spcPts val="0"/>
                        </a:spcAft>
                      </a:pPr>
                      <a:r>
                        <a:rPr lang="en-GB" sz="1200" dirty="0">
                          <a:effectLst/>
                        </a:rPr>
                        <a:t>Statutory/</a:t>
                      </a:r>
                      <a:br>
                        <a:rPr lang="en-GB" sz="1200" dirty="0">
                          <a:effectLst/>
                        </a:rPr>
                      </a:br>
                      <a:r>
                        <a:rPr lang="en-GB" sz="1200" dirty="0">
                          <a:effectLst/>
                        </a:rPr>
                        <a:t>Regulatory</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5"/>
                  </a:ext>
                </a:extLst>
              </a:tr>
              <a:tr h="586259">
                <a:tc>
                  <a:txBody>
                    <a:bodyPr/>
                    <a:lstStyle/>
                    <a:p>
                      <a:pPr marL="0" marR="0">
                        <a:spcBef>
                          <a:spcPts val="0"/>
                        </a:spcBef>
                        <a:spcAft>
                          <a:spcPts val="0"/>
                        </a:spcAft>
                      </a:pPr>
                      <a:r>
                        <a:rPr lang="en-GB" sz="1200" dirty="0">
                          <a:effectLst/>
                        </a:rPr>
                        <a:t>Reputation</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6"/>
                  </a:ext>
                </a:extLst>
              </a:tr>
            </a:tbl>
          </a:graphicData>
        </a:graphic>
      </p:graphicFrame>
      <p:sp>
        <p:nvSpPr>
          <p:cNvPr id="15397" name="Rectangle 8">
            <a:extLst>
              <a:ext uri="{FF2B5EF4-FFF2-40B4-BE49-F238E27FC236}">
                <a16:creationId xmlns:a16="http://schemas.microsoft.com/office/drawing/2014/main" id="{E80D4F9A-5429-41EB-BB05-AA354F6A3447}"/>
              </a:ext>
            </a:extLst>
          </p:cNvPr>
          <p:cNvSpPr>
            <a:spLocks noChangeArrowheads="1"/>
          </p:cNvSpPr>
          <p:nvPr/>
        </p:nvSpPr>
        <p:spPr bwMode="auto">
          <a:xfrm>
            <a:off x="4562475" y="1239838"/>
            <a:ext cx="31686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latin typeface="Arial" panose="020B0604020202020204" pitchFamily="34" charset="0"/>
              </a:rPr>
              <a:t>Impact Assessment</a:t>
            </a:r>
          </a:p>
        </p:txBody>
      </p:sp>
      <p:sp>
        <p:nvSpPr>
          <p:cNvPr id="5" name="Slide Number Placeholder 5">
            <a:extLst>
              <a:ext uri="{FF2B5EF4-FFF2-40B4-BE49-F238E27FC236}">
                <a16:creationId xmlns:a16="http://schemas.microsoft.com/office/drawing/2014/main" id="{5235E6BF-3CD8-4746-8240-CB6A85A9EBC6}"/>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a:extLst>
              <a:ext uri="{FF2B5EF4-FFF2-40B4-BE49-F238E27FC236}">
                <a16:creationId xmlns:a16="http://schemas.microsoft.com/office/drawing/2014/main" id="{3A81895E-C190-402E-B89C-DD518F1C1E6D}"/>
              </a:ext>
            </a:extLst>
          </p:cNvPr>
          <p:cNvSpPr txBox="1">
            <a:spLocks noChangeArrowheads="1"/>
          </p:cNvSpPr>
          <p:nvPr/>
        </p:nvSpPr>
        <p:spPr bwMode="auto">
          <a:xfrm>
            <a:off x="541231" y="1393697"/>
            <a:ext cx="10038896" cy="1410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and Actions</a:t>
            </a:r>
          </a:p>
          <a:p>
            <a:pPr marL="266700" lvl="2" indent="-258763">
              <a:lnSpc>
                <a:spcPts val="2200"/>
              </a:lnSpc>
              <a:spcBef>
                <a:spcPts val="400"/>
              </a:spcBef>
              <a:buClr>
                <a:schemeClr val="accent4"/>
              </a:buClr>
            </a:pPr>
            <a:r>
              <a:rPr lang="en-GB" altLang="en-US" sz="1900" dirty="0">
                <a:latin typeface="+mn-lt"/>
              </a:rPr>
              <a:t>ENA EREC L44 Issue 2 2025 is a medium revision of Issue 1.</a:t>
            </a:r>
          </a:p>
          <a:p>
            <a:pPr marL="266700" lvl="2" indent="-258763">
              <a:lnSpc>
                <a:spcPts val="2200"/>
              </a:lnSpc>
              <a:spcBef>
                <a:spcPts val="400"/>
              </a:spcBef>
              <a:buClr>
                <a:schemeClr val="accent4"/>
              </a:buClr>
            </a:pPr>
            <a:r>
              <a:rPr lang="en-GB" altLang="en-US" sz="1900" dirty="0">
                <a:latin typeface="+mn-lt"/>
              </a:rPr>
              <a:t>ENA Member Companies to review their relevant documentation regarding separation between wind turbines and overhead lines.</a:t>
            </a:r>
          </a:p>
        </p:txBody>
      </p:sp>
      <p:sp>
        <p:nvSpPr>
          <p:cNvPr id="6" name="Title 2">
            <a:extLst>
              <a:ext uri="{FF2B5EF4-FFF2-40B4-BE49-F238E27FC236}">
                <a16:creationId xmlns:a16="http://schemas.microsoft.com/office/drawing/2014/main" id="{EDFE5129-6F34-4A36-B819-5D76E5C4501E}"/>
              </a:ext>
            </a:extLst>
          </p:cNvPr>
          <p:cNvSpPr>
            <a:spLocks noGrp="1"/>
          </p:cNvSpPr>
          <p:nvPr>
            <p:ph type="title" idx="4294967295"/>
          </p:nvPr>
        </p:nvSpPr>
        <p:spPr>
          <a:xfrm>
            <a:off x="305255" y="188914"/>
            <a:ext cx="7129463" cy="719137"/>
          </a:xfrm>
        </p:spPr>
        <p:txBody>
          <a:bodyPr/>
          <a:lstStyle/>
          <a:p>
            <a:pPr eaLnBrk="1" hangingPunct="1">
              <a:defRPr/>
            </a:pPr>
            <a:r>
              <a:rPr sz="2400" dirty="0"/>
              <a:t>ENA EREC </a:t>
            </a:r>
            <a:r>
              <a:rPr lang="en-US" sz="2400" dirty="0"/>
              <a:t>L44 Issue 2 2025</a:t>
            </a:r>
            <a:br>
              <a:rPr sz="2400" dirty="0"/>
            </a:br>
            <a:r>
              <a:rPr sz="2400" dirty="0"/>
              <a:t>Revision Summary</a:t>
            </a:r>
          </a:p>
        </p:txBody>
      </p:sp>
      <p:sp>
        <p:nvSpPr>
          <p:cNvPr id="8" name="Rectangle 7">
            <a:extLst>
              <a:ext uri="{FF2B5EF4-FFF2-40B4-BE49-F238E27FC236}">
                <a16:creationId xmlns:a16="http://schemas.microsoft.com/office/drawing/2014/main" id="{24B462C5-A605-426F-9F2C-1C198511F91A}"/>
              </a:ext>
            </a:extLst>
          </p:cNvPr>
          <p:cNvSpPr/>
          <p:nvPr/>
        </p:nvSpPr>
        <p:spPr>
          <a:xfrm>
            <a:off x="2927648" y="4287030"/>
            <a:ext cx="6336704"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b="1" dirty="0">
                <a:solidFill>
                  <a:srgbClr val="1F538D"/>
                </a:solidFill>
                <a:cs typeface="Times New Roman" panose="02020603050405020304" pitchFamily="18" charset="0"/>
              </a:rPr>
              <a:t>The document is available from the ENA Engineering Catalogue at </a:t>
            </a:r>
            <a:r>
              <a:rPr lang="en-GB" altLang="en-US" dirty="0">
                <a:solidFill>
                  <a:srgbClr val="1F538D"/>
                </a:solidFill>
                <a:cs typeface="Times New Roman" panose="02020603050405020304" pitchFamily="18" charset="0"/>
                <a:hlinkClick r:id="rId3"/>
              </a:rPr>
              <a:t>www.energynetworks.org</a:t>
            </a:r>
            <a:r>
              <a:rPr lang="en-GB" altLang="en-US" dirty="0">
                <a:solidFill>
                  <a:srgbClr val="1F538D"/>
                </a:solidFill>
                <a:cs typeface="Times New Roman" panose="02020603050405020304" pitchFamily="18" charset="0"/>
              </a:rPr>
              <a:t>.</a:t>
            </a:r>
            <a:endParaRPr lang="en-GB" altLang="en-US" strike="sngStrike" dirty="0">
              <a:solidFill>
                <a:srgbClr val="1F538D"/>
              </a:solidFill>
              <a:cs typeface="Times New Roman" panose="02020603050405020304" pitchFamily="18" charset="0"/>
            </a:endParaRPr>
          </a:p>
        </p:txBody>
      </p:sp>
      <p:sp>
        <p:nvSpPr>
          <p:cNvPr id="5" name="Slide Number Placeholder 5">
            <a:extLst>
              <a:ext uri="{FF2B5EF4-FFF2-40B4-BE49-F238E27FC236}">
                <a16:creationId xmlns:a16="http://schemas.microsoft.com/office/drawing/2014/main" id="{AE073FB1-5B2F-4EB5-A544-A76696150D3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6</a:t>
            </a:fld>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
        <p:nvSpPr>
          <p:cNvPr id="3" name="Slide Number Placeholder 5">
            <a:extLst>
              <a:ext uri="{FF2B5EF4-FFF2-40B4-BE49-F238E27FC236}">
                <a16:creationId xmlns:a16="http://schemas.microsoft.com/office/drawing/2014/main" id="{FBB60B51-3B7E-483C-B3AC-58ECE060DF9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7</a:t>
            </a:fld>
            <a:endParaRPr lang="en-GB" dirty="0"/>
          </a:p>
        </p:txBody>
      </p:sp>
    </p:spTree>
    <p:extLst>
      <p:ext uri="{BB962C8B-B14F-4D97-AF65-F5344CB8AC3E}">
        <p14:creationId xmlns:p14="http://schemas.microsoft.com/office/powerpoint/2010/main" val="2316590289"/>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0339 ENA Powerpoint template" id="{2B0C6DA9-4E6C-9247-A7F0-4DA09D514E1A}" vid="{06CCB5F2-4A71-FF45-A5DE-129202675C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2.xml><?xml version="1.0" encoding="utf-8"?>
<ds:datastoreItem xmlns:ds="http://schemas.openxmlformats.org/officeDocument/2006/customXml" ds:itemID="{561D2EFC-FBD4-40BC-B092-96164D082C9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ENA_EREC _G9_Issue 8_(2021)_Revision Summary_v0.1</Template>
  <TotalTime>141</TotalTime>
  <Words>438</Words>
  <Application>Microsoft Office PowerPoint</Application>
  <PresentationFormat>Widescreen</PresentationFormat>
  <Paragraphs>68</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Symbol</vt:lpstr>
      <vt:lpstr>System Font Regular</vt:lpstr>
      <vt:lpstr>Times New Roman</vt:lpstr>
      <vt:lpstr>Office Theme</vt:lpstr>
      <vt:lpstr>Energy Networks Association</vt:lpstr>
      <vt:lpstr>ENA EREC L44 Issue 2 2025 Revision Summary</vt:lpstr>
      <vt:lpstr>ENA EREC L44 Issue 2 2025 Revision Summary</vt:lpstr>
      <vt:lpstr>ENA EREC L44 Issue 2 2025 Revision Summary</vt:lpstr>
      <vt:lpstr>ENA EREC L44 Issue 2 2025 Revision Summary</vt:lpstr>
      <vt:lpstr>ENA EREC L44 Issue 2 2025 Revision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Networks Association</dc:title>
  <dc:creator>Asad Ali</dc:creator>
  <cp:lastModifiedBy>Rhys Thomas</cp:lastModifiedBy>
  <cp:revision>28</cp:revision>
  <dcterms:created xsi:type="dcterms:W3CDTF">2021-02-25T16:00:29Z</dcterms:created>
  <dcterms:modified xsi:type="dcterms:W3CDTF">2025-02-27T15:08:31Z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